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56" r:id="rId2"/>
    <p:sldId id="257" r:id="rId3"/>
    <p:sldId id="279" r:id="rId4"/>
    <p:sldId id="281" r:id="rId5"/>
    <p:sldId id="283" r:id="rId6"/>
    <p:sldId id="284" r:id="rId7"/>
    <p:sldId id="285" r:id="rId8"/>
    <p:sldId id="286" r:id="rId9"/>
    <p:sldId id="268" r:id="rId10"/>
    <p:sldId id="269" r:id="rId11"/>
    <p:sldId id="270" r:id="rId12"/>
    <p:sldId id="258" r:id="rId13"/>
    <p:sldId id="259" r:id="rId14"/>
    <p:sldId id="277" r:id="rId15"/>
    <p:sldId id="261" r:id="rId16"/>
    <p:sldId id="260" r:id="rId17"/>
    <p:sldId id="262" r:id="rId18"/>
    <p:sldId id="263" r:id="rId19"/>
    <p:sldId id="271" r:id="rId20"/>
    <p:sldId id="287" r:id="rId21"/>
    <p:sldId id="288" r:id="rId22"/>
    <p:sldId id="264" r:id="rId23"/>
    <p:sldId id="272" r:id="rId24"/>
    <p:sldId id="273" r:id="rId25"/>
    <p:sldId id="274" r:id="rId26"/>
    <p:sldId id="275" r:id="rId27"/>
    <p:sldId id="267" r:id="rId28"/>
    <p:sldId id="289" r:id="rId29"/>
    <p:sldId id="290" r:id="rId30"/>
    <p:sldId id="276" r:id="rId31"/>
  </p:sldIdLst>
  <p:sldSz cx="12192000" cy="6858000"/>
  <p:notesSz cx="6858000" cy="1600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44751-4229-418E-AF15-1A229D0149D2}" v="1541" dt="2020-01-22T02:47:51.422"/>
    <p1510:client id="{123BE4B6-6239-4F9E-B6C9-D5192AD9E447}" v="98" dt="2020-01-10T07:03:37.800"/>
    <p1510:client id="{1A9BD336-59CC-4F9D-904F-3397DFF3171C}" v="540" dt="2020-01-22T01:36:43.834"/>
    <p1510:client id="{235CCCA4-4D28-4E07-BA52-B0418DF475CF}" v="16" dt="2020-01-22T16:23:49.619"/>
    <p1510:client id="{25C29742-D8B1-4CE1-B079-276B5ED72DE0}" v="656" dt="2020-01-18T06:30:32.254"/>
    <p1510:client id="{26324A77-5E93-4AE8-9E3D-9A46DF9EBB18}" v="425" dt="2020-01-18T09:33:52.326"/>
    <p1510:client id="{30384F8E-29C1-4ACF-9B14-F077B55D0AE8}" v="1803" dt="2020-01-22T10:43:28.479"/>
    <p1510:client id="{3278E6E2-7E13-486C-BC8E-FA213714C92C}" v="30" dt="2020-01-11T18:34:39.099"/>
    <p1510:client id="{4A90F2A9-8004-4B5E-88D4-003C91221C58}" v="50" dt="2020-01-21T11:54:29.381"/>
    <p1510:client id="{7CC95B21-50AA-410B-A9B5-FBEAED994177}" v="4805" dt="2020-01-22T16:35:45.839"/>
    <p1510:client id="{AB990D6D-EF8C-4C01-8C40-EC41E51C72CF}" v="1590" dt="2020-01-26T01:43:31.278"/>
    <p1510:client id="{B6D15959-8AFA-4C0F-8155-A2CA1485757B}" v="236" dt="2020-01-22T12:45:24.038"/>
    <p1510:client id="{B78ABB3E-0B68-4C6A-9481-EEC99BA6C201}" v="2067" dt="2020-01-11T18:20:43.202"/>
    <p1510:client id="{CD3F8751-49E6-42ED-809A-A4FF0D446D29}" v="226" dt="2020-01-22T17:06:49.89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FA346-5A61-4AB6-89C0-6A60BD2805C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de-DE"/>
        </a:p>
      </dgm:t>
    </dgm:pt>
    <dgm:pt modelId="{73234636-FC02-41D5-9F8A-385B71B14176}">
      <dgm:prSet phldrT="[Text]" phldr="0"/>
      <dgm:spPr/>
      <dgm:t>
        <a:bodyPr/>
        <a:lstStyle/>
        <a:p>
          <a:r>
            <a:rPr lang="de-DE" b="1">
              <a:latin typeface="Calibri Light" panose="020F0302020204030204"/>
            </a:rPr>
            <a:t>KOMBINATION</a:t>
          </a:r>
          <a:endParaRPr lang="de-DE" b="1"/>
        </a:p>
      </dgm:t>
    </dgm:pt>
    <dgm:pt modelId="{160145A6-7CF0-4EC8-BB7D-F18E9B16F70D}" type="parTrans" cxnId="{00EB6A9E-A987-4A1D-B592-B9FA8DAC7772}">
      <dgm:prSet/>
      <dgm:spPr/>
      <dgm:t>
        <a:bodyPr/>
        <a:lstStyle/>
        <a:p>
          <a:endParaRPr lang="de-DE"/>
        </a:p>
      </dgm:t>
    </dgm:pt>
    <dgm:pt modelId="{0E3422A7-15D2-4369-A1B9-0158D76E7638}" type="sibTrans" cxnId="{00EB6A9E-A987-4A1D-B592-B9FA8DAC7772}">
      <dgm:prSet/>
      <dgm:spPr/>
      <dgm:t>
        <a:bodyPr/>
        <a:lstStyle/>
        <a:p>
          <a:endParaRPr lang="de-DE"/>
        </a:p>
      </dgm:t>
    </dgm:pt>
    <dgm:pt modelId="{BF285718-69BC-4176-9E34-8455FF18C480}">
      <dgm:prSet phldrT="[Text]" phldr="0"/>
      <dgm:spPr/>
      <dgm:t>
        <a:bodyPr/>
        <a:lstStyle/>
        <a:p>
          <a:r>
            <a:rPr lang="de-DE"/>
            <a:t>Reihenfolge wichtig</a:t>
          </a:r>
          <a:endParaRPr lang="en-US"/>
        </a:p>
      </dgm:t>
    </dgm:pt>
    <dgm:pt modelId="{1B22A6A7-D9BA-41E0-B293-3001FE75EC29}" type="parTrans" cxnId="{4E4545AD-71BB-4FD1-954D-4B45AB756B41}">
      <dgm:prSet/>
      <dgm:spPr/>
      <dgm:t>
        <a:bodyPr/>
        <a:lstStyle/>
        <a:p>
          <a:endParaRPr lang="de-DE"/>
        </a:p>
      </dgm:t>
    </dgm:pt>
    <dgm:pt modelId="{DE37A97E-A578-42A8-8F79-0E234109E27B}" type="sibTrans" cxnId="{4E4545AD-71BB-4FD1-954D-4B45AB756B41}">
      <dgm:prSet/>
      <dgm:spPr/>
      <dgm:t>
        <a:bodyPr/>
        <a:lstStyle/>
        <a:p>
          <a:endParaRPr lang="de-DE"/>
        </a:p>
      </dgm:t>
    </dgm:pt>
    <dgm:pt modelId="{FF151924-80F5-48A2-A773-FAF87B208F01}">
      <dgm:prSet phldrT="[Text]" phldr="0"/>
      <dgm:spPr/>
      <dgm:t>
        <a:bodyPr/>
        <a:lstStyle/>
        <a:p>
          <a:r>
            <a:rPr lang="de-DE"/>
            <a:t>...Anordnungsmöglichkeiten</a:t>
          </a:r>
        </a:p>
      </dgm:t>
    </dgm:pt>
    <dgm:pt modelId="{D22DEB94-8804-4463-89F4-CEAA0B1CFF77}" type="parTrans" cxnId="{C4DF1BBB-0D2C-412B-8CBD-E2849AD709A0}">
      <dgm:prSet/>
      <dgm:spPr/>
      <dgm:t>
        <a:bodyPr/>
        <a:lstStyle/>
        <a:p>
          <a:endParaRPr lang="de-DE"/>
        </a:p>
      </dgm:t>
    </dgm:pt>
    <dgm:pt modelId="{25A6DD3E-E9E8-4FC3-8BB5-E9C3B9799A0C}" type="sibTrans" cxnId="{C4DF1BBB-0D2C-412B-8CBD-E2849AD709A0}">
      <dgm:prSet/>
      <dgm:spPr/>
      <dgm:t>
        <a:bodyPr/>
        <a:lstStyle/>
        <a:p>
          <a:endParaRPr lang="de-DE"/>
        </a:p>
      </dgm:t>
    </dgm:pt>
    <dgm:pt modelId="{3A28D4BB-D466-43A6-8A21-8185D063506F}">
      <dgm:prSet phldr="0"/>
      <dgm:spPr/>
      <dgm:t>
        <a:bodyPr/>
        <a:lstStyle/>
        <a:p>
          <a:pPr rtl="0"/>
          <a:r>
            <a:rPr lang="de-DE" b="0">
              <a:latin typeface="Calibri Light" panose="020F0302020204030204"/>
            </a:rPr>
            <a:t>Reihenfolge unwichtig</a:t>
          </a:r>
        </a:p>
      </dgm:t>
    </dgm:pt>
    <dgm:pt modelId="{5B5739B4-0ED2-41C0-864D-46F9AA2703C3}" type="parTrans" cxnId="{E0B4F68A-A485-461C-8F85-C739F8D07767}">
      <dgm:prSet/>
      <dgm:spPr/>
    </dgm:pt>
    <dgm:pt modelId="{3D27C178-1BEF-4F70-84B8-92A24960D349}" type="sibTrans" cxnId="{E0B4F68A-A485-461C-8F85-C739F8D07767}">
      <dgm:prSet/>
      <dgm:spPr/>
    </dgm:pt>
    <dgm:pt modelId="{C9E67335-194E-4ED2-8FBD-3D5DD284E159}">
      <dgm:prSet phldr="0"/>
      <dgm:spPr/>
      <dgm:t>
        <a:bodyPr/>
        <a:lstStyle/>
        <a:p>
          <a:r>
            <a:rPr lang="de-DE" b="0">
              <a:latin typeface="Calibri Light" panose="020F0302020204030204"/>
            </a:rPr>
            <a:t>...Auswahlmöglichkeiten</a:t>
          </a:r>
        </a:p>
      </dgm:t>
    </dgm:pt>
    <dgm:pt modelId="{6C4708DF-6702-405D-BC54-7B5E71C8C92D}" type="parTrans" cxnId="{F9B0449D-AD07-4E0A-80B0-8BB377AEBF43}">
      <dgm:prSet/>
      <dgm:spPr/>
    </dgm:pt>
    <dgm:pt modelId="{272BF69F-4DB6-4C1D-B9CF-DB18417D2655}" type="sibTrans" cxnId="{F9B0449D-AD07-4E0A-80B0-8BB377AEBF43}">
      <dgm:prSet/>
      <dgm:spPr/>
    </dgm:pt>
    <dgm:pt modelId="{33DAFE8F-2770-4E42-B4D9-67D9F6EE7C31}">
      <dgm:prSet phldr="0"/>
      <dgm:spPr/>
      <dgm:t>
        <a:bodyPr/>
        <a:lstStyle/>
        <a:p>
          <a:r>
            <a:rPr lang="de-DE" b="0"/>
            <a:t>PERMUTATION</a:t>
          </a:r>
          <a:endParaRPr lang="en-US" b="0"/>
        </a:p>
      </dgm:t>
    </dgm:pt>
    <dgm:pt modelId="{5E163151-B0D9-4015-AEFA-B15118D61460}" type="parTrans" cxnId="{C9684E5F-F165-427C-B3A8-93A9DF478173}">
      <dgm:prSet/>
      <dgm:spPr/>
    </dgm:pt>
    <dgm:pt modelId="{2E601FA6-CB4B-402A-A213-98D980E5CF5A}" type="sibTrans" cxnId="{C9684E5F-F165-427C-B3A8-93A9DF478173}">
      <dgm:prSet/>
      <dgm:spPr/>
    </dgm:pt>
    <dgm:pt modelId="{EC9368D5-C141-421F-A5DE-19D8069294C7}" type="pres">
      <dgm:prSet presAssocID="{9A4FA346-5A61-4AB6-89C0-6A60BD2805CC}" presName="Name0" presStyleCnt="0">
        <dgm:presLayoutVars>
          <dgm:dir/>
          <dgm:animLvl val="lvl"/>
          <dgm:resizeHandles val="exact"/>
        </dgm:presLayoutVars>
      </dgm:prSet>
      <dgm:spPr/>
    </dgm:pt>
    <dgm:pt modelId="{AB21AE0F-D72A-4FC4-92EC-568E400E5561}" type="pres">
      <dgm:prSet presAssocID="{73234636-FC02-41D5-9F8A-385B71B14176}" presName="vertFlow" presStyleCnt="0"/>
      <dgm:spPr/>
    </dgm:pt>
    <dgm:pt modelId="{DDBB55D4-6468-4B56-AA1D-20A77D7C8B9B}" type="pres">
      <dgm:prSet presAssocID="{73234636-FC02-41D5-9F8A-385B71B14176}" presName="header" presStyleLbl="node1" presStyleIdx="0" presStyleCnt="2"/>
      <dgm:spPr/>
    </dgm:pt>
    <dgm:pt modelId="{B3EB2FC9-B138-4B45-9F8D-066B35BB8A59}" type="pres">
      <dgm:prSet presAssocID="{5B5739B4-0ED2-41C0-864D-46F9AA2703C3}" presName="parTrans" presStyleLbl="sibTrans2D1" presStyleIdx="0" presStyleCnt="4"/>
      <dgm:spPr/>
    </dgm:pt>
    <dgm:pt modelId="{E74D6B36-CF8F-451B-A2D7-4AFC5B32E1F3}" type="pres">
      <dgm:prSet presAssocID="{3A28D4BB-D466-43A6-8A21-8185D063506F}" presName="child" presStyleLbl="alignAccFollowNode1" presStyleIdx="0" presStyleCnt="4">
        <dgm:presLayoutVars>
          <dgm:chMax val="0"/>
          <dgm:bulletEnabled val="1"/>
        </dgm:presLayoutVars>
      </dgm:prSet>
      <dgm:spPr/>
    </dgm:pt>
    <dgm:pt modelId="{139B54FF-7FC0-40F9-AE62-D079260D2D0A}" type="pres">
      <dgm:prSet presAssocID="{3D27C178-1BEF-4F70-84B8-92A24960D349}" presName="sibTrans" presStyleLbl="sibTrans2D1" presStyleIdx="1" presStyleCnt="4"/>
      <dgm:spPr/>
    </dgm:pt>
    <dgm:pt modelId="{F6B94A37-E361-498D-9F33-F91A41AD95BB}" type="pres">
      <dgm:prSet presAssocID="{C9E67335-194E-4ED2-8FBD-3D5DD284E159}" presName="child" presStyleLbl="alignAccFollowNode1" presStyleIdx="1" presStyleCnt="4">
        <dgm:presLayoutVars>
          <dgm:chMax val="0"/>
          <dgm:bulletEnabled val="1"/>
        </dgm:presLayoutVars>
      </dgm:prSet>
      <dgm:spPr/>
    </dgm:pt>
    <dgm:pt modelId="{CEAEB561-0519-4A07-8B13-AAE16226411A}" type="pres">
      <dgm:prSet presAssocID="{73234636-FC02-41D5-9F8A-385B71B14176}" presName="hSp" presStyleCnt="0"/>
      <dgm:spPr/>
    </dgm:pt>
    <dgm:pt modelId="{54E4E21D-23B7-4A44-85ED-D675FD160F98}" type="pres">
      <dgm:prSet presAssocID="{33DAFE8F-2770-4E42-B4D9-67D9F6EE7C31}" presName="vertFlow" presStyleCnt="0"/>
      <dgm:spPr/>
    </dgm:pt>
    <dgm:pt modelId="{694EE385-3DF8-43F1-BE14-A4746A0EBF16}" type="pres">
      <dgm:prSet presAssocID="{33DAFE8F-2770-4E42-B4D9-67D9F6EE7C31}" presName="header" presStyleLbl="node1" presStyleIdx="1" presStyleCnt="2"/>
      <dgm:spPr/>
    </dgm:pt>
    <dgm:pt modelId="{3B020871-50EF-4A21-81C9-E7727ACB1D7F}" type="pres">
      <dgm:prSet presAssocID="{1B22A6A7-D9BA-41E0-B293-3001FE75EC29}" presName="parTrans" presStyleLbl="sibTrans2D1" presStyleIdx="2" presStyleCnt="4"/>
      <dgm:spPr/>
    </dgm:pt>
    <dgm:pt modelId="{F458AE0E-3EA5-4AB9-9ACD-C18E1EC84E2C}" type="pres">
      <dgm:prSet presAssocID="{BF285718-69BC-4176-9E34-8455FF18C480}" presName="child" presStyleLbl="alignAccFollowNode1" presStyleIdx="2" presStyleCnt="4">
        <dgm:presLayoutVars>
          <dgm:chMax val="0"/>
          <dgm:bulletEnabled val="1"/>
        </dgm:presLayoutVars>
      </dgm:prSet>
      <dgm:spPr/>
    </dgm:pt>
    <dgm:pt modelId="{CD37EC7E-4304-45E6-9CDB-BDD6DCBB36FB}" type="pres">
      <dgm:prSet presAssocID="{DE37A97E-A578-42A8-8F79-0E234109E27B}" presName="sibTrans" presStyleLbl="sibTrans2D1" presStyleIdx="3" presStyleCnt="4"/>
      <dgm:spPr/>
    </dgm:pt>
    <dgm:pt modelId="{D8A8302F-90FC-40BD-9836-1979E6B12FB5}" type="pres">
      <dgm:prSet presAssocID="{FF151924-80F5-48A2-A773-FAF87B208F01}" presName="child" presStyleLbl="alignAccFollowNode1" presStyleIdx="3" presStyleCnt="4">
        <dgm:presLayoutVars>
          <dgm:chMax val="0"/>
          <dgm:bulletEnabled val="1"/>
        </dgm:presLayoutVars>
      </dgm:prSet>
      <dgm:spPr/>
    </dgm:pt>
  </dgm:ptLst>
  <dgm:cxnLst>
    <dgm:cxn modelId="{145FEB28-BD58-463D-A09F-DA66C378120D}" type="presOf" srcId="{FF151924-80F5-48A2-A773-FAF87B208F01}" destId="{D8A8302F-90FC-40BD-9836-1979E6B12FB5}" srcOrd="0" destOrd="0" presId="urn:microsoft.com/office/officeart/2005/8/layout/lProcess1"/>
    <dgm:cxn modelId="{1E1A0D39-E5A8-4D05-B841-D713530BB548}" type="presOf" srcId="{1B22A6A7-D9BA-41E0-B293-3001FE75EC29}" destId="{3B020871-50EF-4A21-81C9-E7727ACB1D7F}" srcOrd="0" destOrd="0" presId="urn:microsoft.com/office/officeart/2005/8/layout/lProcess1"/>
    <dgm:cxn modelId="{DB0D265D-9C40-4DE8-8EE9-30CB2A48E29B}" type="presOf" srcId="{3D27C178-1BEF-4F70-84B8-92A24960D349}" destId="{139B54FF-7FC0-40F9-AE62-D079260D2D0A}" srcOrd="0" destOrd="0" presId="urn:microsoft.com/office/officeart/2005/8/layout/lProcess1"/>
    <dgm:cxn modelId="{C9684E5F-F165-427C-B3A8-93A9DF478173}" srcId="{9A4FA346-5A61-4AB6-89C0-6A60BD2805CC}" destId="{33DAFE8F-2770-4E42-B4D9-67D9F6EE7C31}" srcOrd="1" destOrd="0" parTransId="{5E163151-B0D9-4015-AEFA-B15118D61460}" sibTransId="{2E601FA6-CB4B-402A-A213-98D980E5CF5A}"/>
    <dgm:cxn modelId="{AADEFE65-4224-4B56-8360-35E2B588295E}" type="presOf" srcId="{BF285718-69BC-4176-9E34-8455FF18C480}" destId="{F458AE0E-3EA5-4AB9-9ACD-C18E1EC84E2C}" srcOrd="0" destOrd="0" presId="urn:microsoft.com/office/officeart/2005/8/layout/lProcess1"/>
    <dgm:cxn modelId="{E5301973-C6C0-454B-9B71-7FDEB6F1CFC8}" type="presOf" srcId="{9A4FA346-5A61-4AB6-89C0-6A60BD2805CC}" destId="{EC9368D5-C141-421F-A5DE-19D8069294C7}" srcOrd="0" destOrd="0" presId="urn:microsoft.com/office/officeart/2005/8/layout/lProcess1"/>
    <dgm:cxn modelId="{E0B4F68A-A485-461C-8F85-C739F8D07767}" srcId="{73234636-FC02-41D5-9F8A-385B71B14176}" destId="{3A28D4BB-D466-43A6-8A21-8185D063506F}" srcOrd="0" destOrd="0" parTransId="{5B5739B4-0ED2-41C0-864D-46F9AA2703C3}" sibTransId="{3D27C178-1BEF-4F70-84B8-92A24960D349}"/>
    <dgm:cxn modelId="{F9B0449D-AD07-4E0A-80B0-8BB377AEBF43}" srcId="{73234636-FC02-41D5-9F8A-385B71B14176}" destId="{C9E67335-194E-4ED2-8FBD-3D5DD284E159}" srcOrd="1" destOrd="0" parTransId="{6C4708DF-6702-405D-BC54-7B5E71C8C92D}" sibTransId="{272BF69F-4DB6-4C1D-B9CF-DB18417D2655}"/>
    <dgm:cxn modelId="{03A2B79D-9042-4A89-B41D-4926D91B7651}" type="presOf" srcId="{73234636-FC02-41D5-9F8A-385B71B14176}" destId="{DDBB55D4-6468-4B56-AA1D-20A77D7C8B9B}" srcOrd="0" destOrd="0" presId="urn:microsoft.com/office/officeart/2005/8/layout/lProcess1"/>
    <dgm:cxn modelId="{00EB6A9E-A987-4A1D-B592-B9FA8DAC7772}" srcId="{9A4FA346-5A61-4AB6-89C0-6A60BD2805CC}" destId="{73234636-FC02-41D5-9F8A-385B71B14176}" srcOrd="0" destOrd="0" parTransId="{160145A6-7CF0-4EC8-BB7D-F18E9B16F70D}" sibTransId="{0E3422A7-15D2-4369-A1B9-0158D76E7638}"/>
    <dgm:cxn modelId="{4E4545AD-71BB-4FD1-954D-4B45AB756B41}" srcId="{33DAFE8F-2770-4E42-B4D9-67D9F6EE7C31}" destId="{BF285718-69BC-4176-9E34-8455FF18C480}" srcOrd="0" destOrd="0" parTransId="{1B22A6A7-D9BA-41E0-B293-3001FE75EC29}" sibTransId="{DE37A97E-A578-42A8-8F79-0E234109E27B}"/>
    <dgm:cxn modelId="{7DF11DB9-8B30-46E7-A30A-9C8B7437A07F}" type="presOf" srcId="{33DAFE8F-2770-4E42-B4D9-67D9F6EE7C31}" destId="{694EE385-3DF8-43F1-BE14-A4746A0EBF16}" srcOrd="0" destOrd="0" presId="urn:microsoft.com/office/officeart/2005/8/layout/lProcess1"/>
    <dgm:cxn modelId="{C4DF1BBB-0D2C-412B-8CBD-E2849AD709A0}" srcId="{33DAFE8F-2770-4E42-B4D9-67D9F6EE7C31}" destId="{FF151924-80F5-48A2-A773-FAF87B208F01}" srcOrd="1" destOrd="0" parTransId="{D22DEB94-8804-4463-89F4-CEAA0B1CFF77}" sibTransId="{25A6DD3E-E9E8-4FC3-8BB5-E9C3B9799A0C}"/>
    <dgm:cxn modelId="{CD2766CC-3879-4DF0-AD09-B3399B416F51}" type="presOf" srcId="{3A28D4BB-D466-43A6-8A21-8185D063506F}" destId="{E74D6B36-CF8F-451B-A2D7-4AFC5B32E1F3}" srcOrd="0" destOrd="0" presId="urn:microsoft.com/office/officeart/2005/8/layout/lProcess1"/>
    <dgm:cxn modelId="{5E6872D9-72D6-4238-99AB-6AFBD4D1211C}" type="presOf" srcId="{5B5739B4-0ED2-41C0-864D-46F9AA2703C3}" destId="{B3EB2FC9-B138-4B45-9F8D-066B35BB8A59}" srcOrd="0" destOrd="0" presId="urn:microsoft.com/office/officeart/2005/8/layout/lProcess1"/>
    <dgm:cxn modelId="{3836A9D9-74B0-4EC4-BCD6-9E16722EF401}" type="presOf" srcId="{DE37A97E-A578-42A8-8F79-0E234109E27B}" destId="{CD37EC7E-4304-45E6-9CDB-BDD6DCBB36FB}" srcOrd="0" destOrd="0" presId="urn:microsoft.com/office/officeart/2005/8/layout/lProcess1"/>
    <dgm:cxn modelId="{743E7AF3-E225-4BD9-BB69-5301A9B51756}" type="presOf" srcId="{C9E67335-194E-4ED2-8FBD-3D5DD284E159}" destId="{F6B94A37-E361-498D-9F33-F91A41AD95BB}" srcOrd="0" destOrd="0" presId="urn:microsoft.com/office/officeart/2005/8/layout/lProcess1"/>
    <dgm:cxn modelId="{2CA555CB-5D91-440D-A044-0CE368039DD2}" type="presParOf" srcId="{EC9368D5-C141-421F-A5DE-19D8069294C7}" destId="{AB21AE0F-D72A-4FC4-92EC-568E400E5561}" srcOrd="0" destOrd="0" presId="urn:microsoft.com/office/officeart/2005/8/layout/lProcess1"/>
    <dgm:cxn modelId="{97DBB76D-4B57-4DE9-BE36-E10B0FC88475}" type="presParOf" srcId="{AB21AE0F-D72A-4FC4-92EC-568E400E5561}" destId="{DDBB55D4-6468-4B56-AA1D-20A77D7C8B9B}" srcOrd="0" destOrd="0" presId="urn:microsoft.com/office/officeart/2005/8/layout/lProcess1"/>
    <dgm:cxn modelId="{C5EA7842-601C-45D3-A419-4100D6DCF66A}" type="presParOf" srcId="{AB21AE0F-D72A-4FC4-92EC-568E400E5561}" destId="{B3EB2FC9-B138-4B45-9F8D-066B35BB8A59}" srcOrd="1" destOrd="0" presId="urn:microsoft.com/office/officeart/2005/8/layout/lProcess1"/>
    <dgm:cxn modelId="{D3BF5CB5-1BFD-46A9-8C32-C731D6F4D648}" type="presParOf" srcId="{AB21AE0F-D72A-4FC4-92EC-568E400E5561}" destId="{E74D6B36-CF8F-451B-A2D7-4AFC5B32E1F3}" srcOrd="2" destOrd="0" presId="urn:microsoft.com/office/officeart/2005/8/layout/lProcess1"/>
    <dgm:cxn modelId="{52B1D167-BB37-4B8F-8FC1-42834E6F55E3}" type="presParOf" srcId="{AB21AE0F-D72A-4FC4-92EC-568E400E5561}" destId="{139B54FF-7FC0-40F9-AE62-D079260D2D0A}" srcOrd="3" destOrd="0" presId="urn:microsoft.com/office/officeart/2005/8/layout/lProcess1"/>
    <dgm:cxn modelId="{28395BF0-AEC4-473E-B83D-2BE688FCF462}" type="presParOf" srcId="{AB21AE0F-D72A-4FC4-92EC-568E400E5561}" destId="{F6B94A37-E361-498D-9F33-F91A41AD95BB}" srcOrd="4" destOrd="0" presId="urn:microsoft.com/office/officeart/2005/8/layout/lProcess1"/>
    <dgm:cxn modelId="{F89A217A-0717-4630-800E-903C55FAB1E0}" type="presParOf" srcId="{EC9368D5-C141-421F-A5DE-19D8069294C7}" destId="{CEAEB561-0519-4A07-8B13-AAE16226411A}" srcOrd="1" destOrd="0" presId="urn:microsoft.com/office/officeart/2005/8/layout/lProcess1"/>
    <dgm:cxn modelId="{AAA6AAB0-5E22-46AD-87BA-F825AC63730E}" type="presParOf" srcId="{EC9368D5-C141-421F-A5DE-19D8069294C7}" destId="{54E4E21D-23B7-4A44-85ED-D675FD160F98}" srcOrd="2" destOrd="0" presId="urn:microsoft.com/office/officeart/2005/8/layout/lProcess1"/>
    <dgm:cxn modelId="{6174586D-E1A4-47FB-8773-E3B72523BD4E}" type="presParOf" srcId="{54E4E21D-23B7-4A44-85ED-D675FD160F98}" destId="{694EE385-3DF8-43F1-BE14-A4746A0EBF16}" srcOrd="0" destOrd="0" presId="urn:microsoft.com/office/officeart/2005/8/layout/lProcess1"/>
    <dgm:cxn modelId="{6BD3D0D0-4CB8-4E00-B4A6-6A6C0F114D00}" type="presParOf" srcId="{54E4E21D-23B7-4A44-85ED-D675FD160F98}" destId="{3B020871-50EF-4A21-81C9-E7727ACB1D7F}" srcOrd="1" destOrd="0" presId="urn:microsoft.com/office/officeart/2005/8/layout/lProcess1"/>
    <dgm:cxn modelId="{C5E64A1C-374D-475F-AEEC-72F7B1FFDF8E}" type="presParOf" srcId="{54E4E21D-23B7-4A44-85ED-D675FD160F98}" destId="{F458AE0E-3EA5-4AB9-9ACD-C18E1EC84E2C}" srcOrd="2" destOrd="0" presId="urn:microsoft.com/office/officeart/2005/8/layout/lProcess1"/>
    <dgm:cxn modelId="{28F37BB2-79B0-4DF8-8AD2-1D8052047F2C}" type="presParOf" srcId="{54E4E21D-23B7-4A44-85ED-D675FD160F98}" destId="{CD37EC7E-4304-45E6-9CDB-BDD6DCBB36FB}" srcOrd="3" destOrd="0" presId="urn:microsoft.com/office/officeart/2005/8/layout/lProcess1"/>
    <dgm:cxn modelId="{28EC0FEB-B125-403F-95F4-1619DF00D2C1}" type="presParOf" srcId="{54E4E21D-23B7-4A44-85ED-D675FD160F98}" destId="{D8A8302F-90FC-40BD-9836-1979E6B12FB5}"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B55D4-6468-4B56-AA1D-20A77D7C8B9B}">
      <dsp:nvSpPr>
        <dsp:cNvPr id="0" name=""/>
        <dsp:cNvSpPr/>
      </dsp:nvSpPr>
      <dsp:spPr>
        <a:xfrm>
          <a:off x="1494" y="1427791"/>
          <a:ext cx="3679891" cy="91997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de-DE" sz="4600" b="1" kern="1200">
              <a:latin typeface="Calibri Light" panose="020F0302020204030204"/>
            </a:rPr>
            <a:t>KOMBINATION</a:t>
          </a:r>
          <a:endParaRPr lang="de-DE" sz="4600" b="1" kern="1200"/>
        </a:p>
      </dsp:txBody>
      <dsp:txXfrm>
        <a:off x="28439" y="1454736"/>
        <a:ext cx="3626001" cy="866082"/>
      </dsp:txXfrm>
    </dsp:sp>
    <dsp:sp modelId="{B3EB2FC9-B138-4B45-9F8D-066B35BB8A59}">
      <dsp:nvSpPr>
        <dsp:cNvPr id="0" name=""/>
        <dsp:cNvSpPr/>
      </dsp:nvSpPr>
      <dsp:spPr>
        <a:xfrm rot="5400000">
          <a:off x="1760942" y="2428262"/>
          <a:ext cx="160995" cy="16099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4D6B36-CF8F-451B-A2D7-4AFC5B32E1F3}">
      <dsp:nvSpPr>
        <dsp:cNvPr id="0" name=""/>
        <dsp:cNvSpPr/>
      </dsp:nvSpPr>
      <dsp:spPr>
        <a:xfrm>
          <a:off x="1494" y="2669755"/>
          <a:ext cx="3679891" cy="91997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de-DE" sz="2400" b="0" kern="1200">
              <a:latin typeface="Calibri Light" panose="020F0302020204030204"/>
            </a:rPr>
            <a:t>Reihenfolge unwichtig</a:t>
          </a:r>
        </a:p>
      </dsp:txBody>
      <dsp:txXfrm>
        <a:off x="28439" y="2696700"/>
        <a:ext cx="3626001" cy="866082"/>
      </dsp:txXfrm>
    </dsp:sp>
    <dsp:sp modelId="{139B54FF-7FC0-40F9-AE62-D079260D2D0A}">
      <dsp:nvSpPr>
        <dsp:cNvPr id="0" name=""/>
        <dsp:cNvSpPr/>
      </dsp:nvSpPr>
      <dsp:spPr>
        <a:xfrm rot="5400000">
          <a:off x="1760942" y="3670225"/>
          <a:ext cx="160995" cy="16099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B94A37-E361-498D-9F33-F91A41AD95BB}">
      <dsp:nvSpPr>
        <dsp:cNvPr id="0" name=""/>
        <dsp:cNvSpPr/>
      </dsp:nvSpPr>
      <dsp:spPr>
        <a:xfrm>
          <a:off x="1494" y="3911718"/>
          <a:ext cx="3679891" cy="91997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0" kern="1200">
              <a:latin typeface="Calibri Light" panose="020F0302020204030204"/>
            </a:rPr>
            <a:t>...Auswahlmöglichkeiten</a:t>
          </a:r>
        </a:p>
      </dsp:txBody>
      <dsp:txXfrm>
        <a:off x="28439" y="3938663"/>
        <a:ext cx="3626001" cy="866082"/>
      </dsp:txXfrm>
    </dsp:sp>
    <dsp:sp modelId="{694EE385-3DF8-43F1-BE14-A4746A0EBF16}">
      <dsp:nvSpPr>
        <dsp:cNvPr id="0" name=""/>
        <dsp:cNvSpPr/>
      </dsp:nvSpPr>
      <dsp:spPr>
        <a:xfrm>
          <a:off x="4196570" y="1427791"/>
          <a:ext cx="3679891" cy="91997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de-DE" sz="4600" b="0" kern="1200"/>
            <a:t>PERMUTATION</a:t>
          </a:r>
          <a:endParaRPr lang="en-US" sz="4600" b="0" kern="1200"/>
        </a:p>
      </dsp:txBody>
      <dsp:txXfrm>
        <a:off x="4223515" y="1454736"/>
        <a:ext cx="3626001" cy="866082"/>
      </dsp:txXfrm>
    </dsp:sp>
    <dsp:sp modelId="{3B020871-50EF-4A21-81C9-E7727ACB1D7F}">
      <dsp:nvSpPr>
        <dsp:cNvPr id="0" name=""/>
        <dsp:cNvSpPr/>
      </dsp:nvSpPr>
      <dsp:spPr>
        <a:xfrm rot="5400000">
          <a:off x="5956018" y="2428262"/>
          <a:ext cx="160995" cy="16099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8AE0E-3EA5-4AB9-9ACD-C18E1EC84E2C}">
      <dsp:nvSpPr>
        <dsp:cNvPr id="0" name=""/>
        <dsp:cNvSpPr/>
      </dsp:nvSpPr>
      <dsp:spPr>
        <a:xfrm>
          <a:off x="4196570" y="2669755"/>
          <a:ext cx="3679891" cy="91997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a:t>Reihenfolge wichtig</a:t>
          </a:r>
          <a:endParaRPr lang="en-US" sz="2400" kern="1200"/>
        </a:p>
      </dsp:txBody>
      <dsp:txXfrm>
        <a:off x="4223515" y="2696700"/>
        <a:ext cx="3626001" cy="866082"/>
      </dsp:txXfrm>
    </dsp:sp>
    <dsp:sp modelId="{CD37EC7E-4304-45E6-9CDB-BDD6DCBB36FB}">
      <dsp:nvSpPr>
        <dsp:cNvPr id="0" name=""/>
        <dsp:cNvSpPr/>
      </dsp:nvSpPr>
      <dsp:spPr>
        <a:xfrm rot="5400000">
          <a:off x="5956018" y="3670225"/>
          <a:ext cx="160995" cy="16099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A8302F-90FC-40BD-9836-1979E6B12FB5}">
      <dsp:nvSpPr>
        <dsp:cNvPr id="0" name=""/>
        <dsp:cNvSpPr/>
      </dsp:nvSpPr>
      <dsp:spPr>
        <a:xfrm>
          <a:off x="4196570" y="3911718"/>
          <a:ext cx="3679891" cy="91997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a:t>...Anordnungsmöglichkeiten</a:t>
          </a:r>
        </a:p>
      </dsp:txBody>
      <dsp:txXfrm>
        <a:off x="4223515" y="3938663"/>
        <a:ext cx="3626001" cy="86608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809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80963"/>
          </a:xfrm>
          <a:prstGeom prst="rect">
            <a:avLst/>
          </a:prstGeom>
        </p:spPr>
        <p:txBody>
          <a:bodyPr vert="horz" lIns="91440" tIns="45720" rIns="91440" bIns="45720" rtlCol="0"/>
          <a:lstStyle>
            <a:lvl1pPr algn="r">
              <a:defRPr sz="1200"/>
            </a:lvl1pPr>
          </a:lstStyle>
          <a:p>
            <a:fld id="{4519B7F8-DD5E-4B4A-B0C0-319EE7A07240}" type="datetimeFigureOut">
              <a:rPr lang="de-DE"/>
              <a:t>29.01.2020</a:t>
            </a:fld>
            <a:endParaRPr lang="de-DE"/>
          </a:p>
        </p:txBody>
      </p:sp>
      <p:sp>
        <p:nvSpPr>
          <p:cNvPr id="4" name="Folienbildplatzhalter 3"/>
          <p:cNvSpPr>
            <a:spLocks noGrp="1" noRot="1" noChangeAspect="1"/>
          </p:cNvSpPr>
          <p:nvPr>
            <p:ph type="sldImg" idx="2"/>
          </p:nvPr>
        </p:nvSpPr>
        <p:spPr>
          <a:xfrm>
            <a:off x="2949575" y="200025"/>
            <a:ext cx="958850" cy="5397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769938"/>
            <a:ext cx="5486400" cy="63023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1519238"/>
            <a:ext cx="2971800" cy="8096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1519238"/>
            <a:ext cx="2971800" cy="80962"/>
          </a:xfrm>
          <a:prstGeom prst="rect">
            <a:avLst/>
          </a:prstGeom>
        </p:spPr>
        <p:txBody>
          <a:bodyPr vert="horz" lIns="91440" tIns="45720" rIns="91440" bIns="45720" rtlCol="0" anchor="b"/>
          <a:lstStyle>
            <a:lvl1pPr algn="r">
              <a:defRPr sz="1200"/>
            </a:lvl1pPr>
          </a:lstStyle>
          <a:p>
            <a:fld id="{B8470EFD-FCC7-466E-BF84-E2E89D52BF7F}" type="slidenum">
              <a:rPr lang="de-DE"/>
              <a:t>‹Nr.›</a:t>
            </a:fld>
            <a:endParaRPr lang="de-DE"/>
          </a:p>
        </p:txBody>
      </p:sp>
    </p:spTree>
    <p:extLst>
      <p:ext uri="{BB962C8B-B14F-4D97-AF65-F5344CB8AC3E}">
        <p14:creationId xmlns:p14="http://schemas.microsoft.com/office/powerpoint/2010/main" val="3342608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cs typeface="Calibri"/>
            </a:endParaRPr>
          </a:p>
        </p:txBody>
      </p:sp>
      <p:sp>
        <p:nvSpPr>
          <p:cNvPr id="4" name="Foliennummernplatzhalter 3"/>
          <p:cNvSpPr>
            <a:spLocks noGrp="1"/>
          </p:cNvSpPr>
          <p:nvPr>
            <p:ph type="sldNum" sz="quarter" idx="5"/>
          </p:nvPr>
        </p:nvSpPr>
        <p:spPr/>
        <p:txBody>
          <a:bodyPr/>
          <a:lstStyle/>
          <a:p>
            <a:fld id="{B8470EFD-FCC7-466E-BF84-E2E89D52BF7F}" type="slidenum">
              <a:rPr lang="de-DE"/>
              <a:t>17</a:t>
            </a:fld>
            <a:endParaRPr lang="de-DE"/>
          </a:p>
        </p:txBody>
      </p:sp>
    </p:spTree>
    <p:extLst>
      <p:ext uri="{BB962C8B-B14F-4D97-AF65-F5344CB8AC3E}">
        <p14:creationId xmlns:p14="http://schemas.microsoft.com/office/powerpoint/2010/main" val="9415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21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125903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101089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‹Nr.›</a:t>
            </a:fld>
            <a:endParaRPr lang="en-US"/>
          </a:p>
        </p:txBody>
      </p:sp>
    </p:spTree>
    <p:extLst>
      <p:ext uri="{BB962C8B-B14F-4D97-AF65-F5344CB8AC3E}">
        <p14:creationId xmlns:p14="http://schemas.microsoft.com/office/powerpoint/2010/main" val="340003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63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209334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144779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163821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a:p>
        </p:txBody>
      </p:sp>
    </p:spTree>
    <p:extLst>
      <p:ext uri="{BB962C8B-B14F-4D97-AF65-F5344CB8AC3E}">
        <p14:creationId xmlns:p14="http://schemas.microsoft.com/office/powerpoint/2010/main" val="30881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a:p>
        </p:txBody>
      </p:sp>
    </p:spTree>
    <p:extLst>
      <p:ext uri="{BB962C8B-B14F-4D97-AF65-F5344CB8AC3E}">
        <p14:creationId xmlns:p14="http://schemas.microsoft.com/office/powerpoint/2010/main" val="321357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366669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‹Nr.›</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380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hyperlink" Target="https://www.google.com/url?sa=i&amp;source=images&amp;cd=&amp;ved=2ahUKEwjIoozIjaDnAhWMY1AKHVGxCUQQjRx6BAgBEAQ&amp;url=https%3A%2F%2Fwww.studyhelp.de%2Fonline-lernen%2Fmathe%2Fkombinatorik%2F&amp;psig=AOvVaw0K8OF3CergZQl6_KmdQ1SZ&amp;ust=1580088018734601" TargetMode="External"/><Relationship Id="rId3" Type="http://schemas.openxmlformats.org/officeDocument/2006/relationships/hyperlink" Target="http://www.rither.de/a/mathematik/stochastik/kombinatorik/uebersicht-kombinatorik/" TargetMode="External"/><Relationship Id="rId7" Type="http://schemas.openxmlformats.org/officeDocument/2006/relationships/hyperlink" Target="https://www.google.com/imgres?imgurl=https%3A%2F%2Fclipartstation.com%2Fwp-content%2Fuploads%2F2017%2F11%2Fstuhlkreis-clipart-10.jpg&amp;imgrefurl=https%3A%2F%2Fclipartstation.com%2Fstuhlkreis-clipart-10%2F&amp;docid=n-O7Fj1dsLeoHM&amp;tbnid=AkGpRjxNzjRYfM%3A&amp;vet=10ahUKEwiD_5vXiqDnAhWnz4UKHc-oCMsQMwiNASgYMBg..i&amp;w=500&amp;h=371&amp;bih=657&amp;biw=1366&amp;q=stuhlkreis&amp;ved=0ahUKEwiD_5vXiqDnAhWnz4UKHc-oCMsQMwiNASgYMBg&amp;iact=mrc&amp;uact=8" TargetMode="External"/><Relationship Id="rId2" Type="http://schemas.openxmlformats.org/officeDocument/2006/relationships/hyperlink" Target="https://methodenlehre.uni-mainz.de/files/2019/04/WT_Main.pdf" TargetMode="External"/><Relationship Id="rId1" Type="http://schemas.openxmlformats.org/officeDocument/2006/relationships/slideLayout" Target="../slideLayouts/slideLayout2.xml"/><Relationship Id="rId6" Type="http://schemas.openxmlformats.org/officeDocument/2006/relationships/hyperlink" Target="https://www.google.com/url?sa=i&amp;source=images&amp;cd=&amp;ved=2ahUKEwi9zLKRhqDnAhURuaQKHTHFCUsQjRx6BAgBEAQ&amp;url=https%3A%2F%2Fwww.leinetal24.de%2Flokales%2Fbad-salzdetfurth%2Fland-3811905.html&amp;psig=AOvVaw16ll6vbQKNoBkkdwnjV5fz&amp;ust=1580085319669688" TargetMode="External"/><Relationship Id="rId5" Type="http://schemas.openxmlformats.org/officeDocument/2006/relationships/hyperlink" Target="https://www.google.com/url?sa=i&amp;source=images&amp;cd=&amp;ved=2ahUKEwi2_MWGhKDnAhWQKVAKHRvOAnMQjRx6BAgBEAQ&amp;url=https%3A%2F%2Fwww.waz.de%2Fstaedte%2Fduisburg%2Fponykarussell-auf-der-beecker-kirmes-droht-das-aus-id10772836.html&amp;psig=AOvVaw0E5npfoVE02pUwx5FTssMr&amp;ust=1580085637464539" TargetMode="External"/><Relationship Id="rId4" Type="http://schemas.openxmlformats.org/officeDocument/2006/relationships/hyperlink" Target="https://www.srf.ch/radio-srf-virus/aktuell/neue-emojis-yeah-endlich-ein-emoji-das-wirklich-kotz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a:cs typeface="Calibri Light"/>
              </a:rPr>
              <a:t>Permutation</a:t>
            </a:r>
            <a:endParaRPr lang="de-DE"/>
          </a:p>
        </p:txBody>
      </p:sp>
      <p:sp>
        <p:nvSpPr>
          <p:cNvPr id="3" name="Untertitel 2"/>
          <p:cNvSpPr>
            <a:spLocks noGrp="1"/>
          </p:cNvSpPr>
          <p:nvPr>
            <p:ph type="subTitle" idx="1"/>
          </p:nvPr>
        </p:nvSpPr>
        <p:spPr/>
        <p:txBody>
          <a:bodyPr vert="horz" lIns="91440" tIns="45720" rIns="91440" bIns="45720" rtlCol="0" anchor="t">
            <a:normAutofit/>
          </a:bodyPr>
          <a:lstStyle/>
          <a:p>
            <a:r>
              <a:rPr lang="de-DE" sz="1800">
                <a:cs typeface="Calibri Light"/>
              </a:rPr>
              <a:t>Seminar: Evaluation und Forschungsmethoden</a:t>
            </a:r>
          </a:p>
          <a:p>
            <a:r>
              <a:rPr lang="de-DE" sz="1800">
                <a:cs typeface="Calibri Light"/>
              </a:rPr>
              <a:t>Lara </a:t>
            </a:r>
            <a:r>
              <a:rPr lang="de-DE" sz="1800" err="1">
                <a:cs typeface="Calibri Light"/>
              </a:rPr>
              <a:t>wengel</a:t>
            </a:r>
            <a:r>
              <a:rPr lang="de-DE" sz="1800">
                <a:cs typeface="Calibri Light"/>
              </a:rPr>
              <a:t>, Lena Wurm, Elisa </a:t>
            </a:r>
            <a:r>
              <a:rPr lang="de-DE" sz="1800" err="1">
                <a:cs typeface="Calibri Light"/>
              </a:rPr>
              <a:t>Steuler</a:t>
            </a:r>
            <a:endParaRPr lang="de-DE" sz="1800">
              <a:cs typeface="Calibri Light"/>
            </a:endParaRPr>
          </a:p>
        </p:txBody>
      </p:sp>
    </p:spTree>
    <p:extLst>
      <p:ext uri="{BB962C8B-B14F-4D97-AF65-F5344CB8AC3E}">
        <p14:creationId xmlns:p14="http://schemas.microsoft.com/office/powerpoint/2010/main" val="157749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C7A33-AD68-41A6-A5F0-E19369267197}"/>
              </a:ext>
            </a:extLst>
          </p:cNvPr>
          <p:cNvSpPr>
            <a:spLocks noGrp="1"/>
          </p:cNvSpPr>
          <p:nvPr>
            <p:ph type="title"/>
          </p:nvPr>
        </p:nvSpPr>
        <p:spPr/>
        <p:txBody>
          <a:bodyPr/>
          <a:lstStyle/>
          <a:p>
            <a:r>
              <a:rPr lang="de-DE">
                <a:cs typeface="Calibri Light"/>
              </a:rPr>
              <a:t>Und jetzt ihr :)</a:t>
            </a:r>
            <a:endParaRPr lang="de-DE"/>
          </a:p>
        </p:txBody>
      </p:sp>
      <p:sp>
        <p:nvSpPr>
          <p:cNvPr id="3" name="Inhaltsplatzhalter 2">
            <a:extLst>
              <a:ext uri="{FF2B5EF4-FFF2-40B4-BE49-F238E27FC236}">
                <a16:creationId xmlns:a16="http://schemas.microsoft.com/office/drawing/2014/main" id="{AB76C451-E7DF-4C0D-83AF-30A0279A8069}"/>
              </a:ext>
            </a:extLst>
          </p:cNvPr>
          <p:cNvSpPr>
            <a:spLocks noGrp="1"/>
          </p:cNvSpPr>
          <p:nvPr>
            <p:ph idx="1"/>
          </p:nvPr>
        </p:nvSpPr>
        <p:spPr>
          <a:xfrm>
            <a:off x="1097280" y="2190790"/>
            <a:ext cx="10058400" cy="3678304"/>
          </a:xfrm>
        </p:spPr>
        <p:txBody>
          <a:bodyPr vert="horz" lIns="0" tIns="45720" rIns="0" bIns="45720" rtlCol="0" anchor="t">
            <a:normAutofit/>
          </a:bodyPr>
          <a:lstStyle/>
          <a:p>
            <a:pPr marL="383540" lvl="1">
              <a:buFont typeface="Arial" panose="020F0502020204030204" pitchFamily="34" charset="0"/>
              <a:buChar char="•"/>
            </a:pPr>
            <a:r>
              <a:rPr lang="de-DE" sz="2400" dirty="0">
                <a:ea typeface="+mn-lt"/>
                <a:cs typeface="+mn-lt"/>
              </a:rPr>
              <a:t>Wie viele verschiedene Kartenfolgen gibt es, wenn man beim 3-maligen Ziehen aus 32 Karten nach jedem Zug die gezogene Karte wieder in den Stapel gelegt und neu gemischt wird?</a:t>
            </a:r>
            <a:r>
              <a:rPr lang="de-DE" sz="3200" dirty="0">
                <a:ea typeface="+mn-lt"/>
                <a:cs typeface="+mn-lt"/>
              </a:rPr>
              <a:t> </a:t>
            </a:r>
            <a:endParaRPr lang="de-DE" sz="3200">
              <a:cs typeface="Calibri"/>
            </a:endParaRPr>
          </a:p>
        </p:txBody>
      </p:sp>
    </p:spTree>
    <p:extLst>
      <p:ext uri="{BB962C8B-B14F-4D97-AF65-F5344CB8AC3E}">
        <p14:creationId xmlns:p14="http://schemas.microsoft.com/office/powerpoint/2010/main" val="167443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120B0-12BB-4918-B951-2AC0E5F9BC61}"/>
              </a:ext>
            </a:extLst>
          </p:cNvPr>
          <p:cNvSpPr>
            <a:spLocks noGrp="1"/>
          </p:cNvSpPr>
          <p:nvPr>
            <p:ph type="title"/>
          </p:nvPr>
        </p:nvSpPr>
        <p:spPr/>
        <p:txBody>
          <a:bodyPr/>
          <a:lstStyle/>
          <a:p>
            <a:r>
              <a:rPr lang="de-DE">
                <a:cs typeface="Calibri Light"/>
              </a:rPr>
              <a:t>Lösung </a:t>
            </a:r>
            <a:endParaRPr lang="de-DE"/>
          </a:p>
        </p:txBody>
      </p:sp>
      <p:sp>
        <p:nvSpPr>
          <p:cNvPr id="3" name="Inhaltsplatzhalter 2">
            <a:extLst>
              <a:ext uri="{FF2B5EF4-FFF2-40B4-BE49-F238E27FC236}">
                <a16:creationId xmlns:a16="http://schemas.microsoft.com/office/drawing/2014/main" id="{AFDB2708-7505-4CA9-A64D-A708F0416816}"/>
              </a:ext>
            </a:extLst>
          </p:cNvPr>
          <p:cNvSpPr>
            <a:spLocks noGrp="1"/>
          </p:cNvSpPr>
          <p:nvPr>
            <p:ph idx="1"/>
          </p:nvPr>
        </p:nvSpPr>
        <p:spPr/>
        <p:txBody>
          <a:bodyPr vert="horz" lIns="0" tIns="45720" rIns="0" bIns="45720" rtlCol="0" anchor="t">
            <a:normAutofit/>
          </a:bodyPr>
          <a:lstStyle/>
          <a:p>
            <a:endParaRPr lang="de-DE"/>
          </a:p>
          <a:p>
            <a:pPr marL="383540" lvl="1">
              <a:buFont typeface="Arial" panose="020F0502020204030204" pitchFamily="34" charset="0"/>
              <a:buChar char="•"/>
            </a:pPr>
            <a:r>
              <a:rPr lang="de-DE" sz="2000" dirty="0">
                <a:cs typeface="Calibri"/>
              </a:rPr>
              <a:t>n= 32</a:t>
            </a:r>
          </a:p>
          <a:p>
            <a:pPr marL="383540" lvl="1">
              <a:buFont typeface="Arial" panose="020F0502020204030204" pitchFamily="34" charset="0"/>
              <a:buChar char="•"/>
            </a:pPr>
            <a:r>
              <a:rPr lang="de-DE" sz="2000" dirty="0">
                <a:cs typeface="Calibri"/>
              </a:rPr>
              <a:t>k= 3 </a:t>
            </a:r>
          </a:p>
          <a:p>
            <a:pPr marL="383540" lvl="1">
              <a:buFont typeface="Arial" panose="020F0502020204030204" pitchFamily="34" charset="0"/>
              <a:buChar char="•"/>
            </a:pPr>
            <a:r>
              <a:rPr lang="de-DE" sz="2000" dirty="0">
                <a:cs typeface="Calibri"/>
              </a:rPr>
              <a:t>Formel:</a:t>
            </a:r>
          </a:p>
          <a:p>
            <a:pPr marL="383540" lvl="1">
              <a:buFont typeface="Arial" panose="020F0502020204030204" pitchFamily="34" charset="0"/>
              <a:buChar char="•"/>
            </a:pPr>
            <a:r>
              <a:rPr lang="de-DE" sz="2000" dirty="0">
                <a:cs typeface="Calibri"/>
              </a:rPr>
              <a:t>N= 32^3 = 32*32*32 = 32768</a:t>
            </a:r>
          </a:p>
        </p:txBody>
      </p:sp>
      <p:pic>
        <p:nvPicPr>
          <p:cNvPr id="4" name="Grafik 4">
            <a:extLst>
              <a:ext uri="{FF2B5EF4-FFF2-40B4-BE49-F238E27FC236}">
                <a16:creationId xmlns:a16="http://schemas.microsoft.com/office/drawing/2014/main" id="{5E905E20-4623-48D9-AB47-43C713D05403}"/>
              </a:ext>
            </a:extLst>
          </p:cNvPr>
          <p:cNvPicPr>
            <a:picLocks noChangeAspect="1"/>
          </p:cNvPicPr>
          <p:nvPr/>
        </p:nvPicPr>
        <p:blipFill>
          <a:blip r:embed="rId2"/>
          <a:stretch>
            <a:fillRect/>
          </a:stretch>
        </p:blipFill>
        <p:spPr>
          <a:xfrm>
            <a:off x="2523681" y="2783620"/>
            <a:ext cx="1232858" cy="406160"/>
          </a:xfrm>
          <a:prstGeom prst="rect">
            <a:avLst/>
          </a:prstGeom>
        </p:spPr>
      </p:pic>
    </p:spTree>
    <p:extLst>
      <p:ext uri="{BB962C8B-B14F-4D97-AF65-F5344CB8AC3E}">
        <p14:creationId xmlns:p14="http://schemas.microsoft.com/office/powerpoint/2010/main" val="11906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68F6D-1BB8-47A9-A604-04B7D7306D10}"/>
              </a:ext>
            </a:extLst>
          </p:cNvPr>
          <p:cNvSpPr>
            <a:spLocks noGrp="1"/>
          </p:cNvSpPr>
          <p:nvPr>
            <p:ph type="title"/>
          </p:nvPr>
        </p:nvSpPr>
        <p:spPr/>
        <p:txBody>
          <a:bodyPr/>
          <a:lstStyle/>
          <a:p>
            <a:r>
              <a:rPr lang="de-DE">
                <a:cs typeface="Calibri Light"/>
              </a:rPr>
              <a:t>Permutation mit nicht allen Elementen wohlverschieden</a:t>
            </a:r>
            <a:endParaRPr lang="de-DE"/>
          </a:p>
        </p:txBody>
      </p:sp>
      <p:sp>
        <p:nvSpPr>
          <p:cNvPr id="3" name="Inhaltsplatzhalter 2">
            <a:extLst>
              <a:ext uri="{FF2B5EF4-FFF2-40B4-BE49-F238E27FC236}">
                <a16:creationId xmlns:a16="http://schemas.microsoft.com/office/drawing/2014/main" id="{2A9084D8-4476-4332-B0E8-AF4EBB5A78DC}"/>
              </a:ext>
            </a:extLst>
          </p:cNvPr>
          <p:cNvSpPr>
            <a:spLocks noGrp="1"/>
          </p:cNvSpPr>
          <p:nvPr>
            <p:ph idx="1"/>
          </p:nvPr>
        </p:nvSpPr>
        <p:spPr/>
        <p:txBody>
          <a:bodyPr vert="horz" lIns="0" tIns="45720" rIns="0" bIns="45720" rtlCol="0" anchor="t">
            <a:normAutofit/>
          </a:bodyPr>
          <a:lstStyle/>
          <a:p>
            <a:pPr marL="383540" lvl="1">
              <a:buFont typeface="Arial" panose="020F0502020204030204" pitchFamily="34" charset="0"/>
              <a:buChar char="•"/>
            </a:pPr>
            <a:r>
              <a:rPr lang="de-DE" sz="2000" dirty="0">
                <a:cs typeface="Calibri" panose="020F0502020204030204"/>
              </a:rPr>
              <a:t>Was ist bei z.B. den Ziffern </a:t>
            </a:r>
            <a:r>
              <a:rPr lang="de-DE" sz="2000" dirty="0">
                <a:ea typeface="+mn-lt"/>
                <a:cs typeface="+mn-lt"/>
              </a:rPr>
              <a:t>{1,1,3} und dem Buchstaben des Wortes STATISTIK anders?</a:t>
            </a:r>
            <a:endParaRPr lang="de-DE" sz="2000" dirty="0">
              <a:cs typeface="Calibri" panose="020F0502020204030204"/>
            </a:endParaRPr>
          </a:p>
          <a:p>
            <a:pPr marL="383540" lvl="1">
              <a:buFont typeface="Arial" panose="020F0502020204030204" pitchFamily="34" charset="0"/>
              <a:buChar char="•"/>
            </a:pPr>
            <a:r>
              <a:rPr lang="de-DE" sz="2000" dirty="0">
                <a:cs typeface="Calibri" panose="020F0502020204030204"/>
              </a:rPr>
              <a:t>Nicht alle n Elemente sind verschieden</a:t>
            </a:r>
          </a:p>
          <a:p>
            <a:pPr marL="383540" lvl="1">
              <a:buFont typeface="Arial" panose="020F0502020204030204" pitchFamily="34" charset="0"/>
              <a:buChar char="•"/>
            </a:pPr>
            <a:r>
              <a:rPr lang="de-DE" sz="2000" dirty="0">
                <a:cs typeface="Calibri" panose="020F0502020204030204"/>
              </a:rPr>
              <a:t>Zusammenfassung zu m Gruppen mit den verschiedenen Elementen, dabei gilt : m </a:t>
            </a:r>
            <a:r>
              <a:rPr lang="de-DE" sz="2000" dirty="0">
                <a:ea typeface="+mn-lt"/>
                <a:cs typeface="+mn-lt"/>
              </a:rPr>
              <a:t>≤</a:t>
            </a:r>
            <a:r>
              <a:rPr lang="de-DE" sz="2000" dirty="0">
                <a:cs typeface="Calibri" panose="020F0502020204030204"/>
              </a:rPr>
              <a:t> n</a:t>
            </a:r>
          </a:p>
        </p:txBody>
      </p:sp>
    </p:spTree>
    <p:extLst>
      <p:ext uri="{BB962C8B-B14F-4D97-AF65-F5344CB8AC3E}">
        <p14:creationId xmlns:p14="http://schemas.microsoft.com/office/powerpoint/2010/main" val="138514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F0592-0DAC-456E-9DCD-BCF1CA679235}"/>
              </a:ext>
            </a:extLst>
          </p:cNvPr>
          <p:cNvSpPr>
            <a:spLocks noGrp="1"/>
          </p:cNvSpPr>
          <p:nvPr>
            <p:ph type="title"/>
          </p:nvPr>
        </p:nvSpPr>
        <p:spPr/>
        <p:txBody>
          <a:bodyPr/>
          <a:lstStyle/>
          <a:p>
            <a:r>
              <a:rPr lang="de-DE">
                <a:cs typeface="Calibri Light"/>
              </a:rPr>
              <a:t>Beispiel 1</a:t>
            </a:r>
            <a:endParaRPr lang="de-DE"/>
          </a:p>
        </p:txBody>
      </p:sp>
      <p:sp>
        <p:nvSpPr>
          <p:cNvPr id="3" name="Inhaltsplatzhalter 2">
            <a:extLst>
              <a:ext uri="{FF2B5EF4-FFF2-40B4-BE49-F238E27FC236}">
                <a16:creationId xmlns:a16="http://schemas.microsoft.com/office/drawing/2014/main" id="{7FD35E68-4FE9-40BD-80B9-8EFED050E9F4}"/>
              </a:ext>
            </a:extLst>
          </p:cNvPr>
          <p:cNvSpPr>
            <a:spLocks noGrp="1"/>
          </p:cNvSpPr>
          <p:nvPr>
            <p:ph idx="1"/>
          </p:nvPr>
        </p:nvSpPr>
        <p:spPr/>
        <p:txBody>
          <a:bodyPr vert="horz" lIns="0" tIns="45720" rIns="0" bIns="45720" rtlCol="0" anchor="t">
            <a:noAutofit/>
          </a:bodyPr>
          <a:lstStyle/>
          <a:p>
            <a:pPr marL="383540" lvl="1">
              <a:buFont typeface="Arial" pitchFamily="34" charset="0"/>
              <a:buChar char="•"/>
            </a:pPr>
            <a:r>
              <a:rPr lang="de-DE" sz="2000" dirty="0">
                <a:cs typeface="Calibri" panose="020F0502020204030204"/>
              </a:rPr>
              <a:t>Frage: Wie viele mögliche Anordnungen (unterscheidbare Folgen) gibt es für die Ziffern </a:t>
            </a:r>
            <a:r>
              <a:rPr lang="de-DE" sz="2000" dirty="0">
                <a:ea typeface="+mn-lt"/>
                <a:cs typeface="+mn-lt"/>
              </a:rPr>
              <a:t>{1,1,3} ?</a:t>
            </a:r>
            <a:endParaRPr lang="de-DE" sz="2000" dirty="0">
              <a:cs typeface="Calibri" panose="020F0502020204030204"/>
            </a:endParaRPr>
          </a:p>
          <a:p>
            <a:pPr marL="383540" lvl="1">
              <a:buFont typeface="Arial" pitchFamily="34" charset="0"/>
              <a:buChar char="•"/>
            </a:pPr>
            <a:r>
              <a:rPr lang="de-DE" sz="2000" dirty="0">
                <a:cs typeface="Calibri" panose="020F0502020204030204"/>
              </a:rPr>
              <a:t>Gruppen </a:t>
            </a:r>
            <a:r>
              <a:rPr lang="de-DE" sz="2000" dirty="0">
                <a:ea typeface="+mn-lt"/>
                <a:cs typeface="+mn-lt"/>
              </a:rPr>
              <a:t>n1(1) = 2 und n2(3) = 1</a:t>
            </a:r>
          </a:p>
          <a:p>
            <a:pPr marL="383540" lvl="1">
              <a:buFont typeface="Arial" pitchFamily="34" charset="0"/>
              <a:buChar char="•"/>
            </a:pPr>
            <a:r>
              <a:rPr lang="de-DE" sz="2000" dirty="0">
                <a:cs typeface="Calibri" panose="020F0502020204030204"/>
              </a:rPr>
              <a:t>Alle 3! = 6 Anordnungen ausgeschrieben:</a:t>
            </a:r>
          </a:p>
          <a:p>
            <a:pPr marL="383540" lvl="1"/>
            <a:endParaRPr lang="de-DE" sz="2000" dirty="0">
              <a:cs typeface="Calibri" panose="020F0502020204030204"/>
            </a:endParaRPr>
          </a:p>
          <a:p>
            <a:pPr marL="200660" lvl="1" indent="0">
              <a:buNone/>
            </a:pPr>
            <a:endParaRPr lang="de-DE" sz="2000" dirty="0">
              <a:cs typeface="Calibri" panose="020F0502020204030204"/>
            </a:endParaRPr>
          </a:p>
          <a:p>
            <a:pPr marL="200660" lvl="1" indent="0">
              <a:buNone/>
            </a:pPr>
            <a:endParaRPr lang="de-DE" sz="2000" dirty="0">
              <a:cs typeface="Calibri" panose="020F0502020204030204"/>
            </a:endParaRPr>
          </a:p>
          <a:p>
            <a:pPr marL="383540" lvl="1">
              <a:buFont typeface="Arial" pitchFamily="34" charset="0"/>
              <a:buChar char="•"/>
            </a:pPr>
            <a:endParaRPr lang="de-DE" sz="2000" dirty="0">
              <a:cs typeface="Calibri" panose="020F0502020204030204"/>
            </a:endParaRPr>
          </a:p>
          <a:p>
            <a:pPr marL="383540" lvl="1">
              <a:buFont typeface="Arial" pitchFamily="34" charset="0"/>
              <a:buChar char="•"/>
            </a:pPr>
            <a:endParaRPr lang="de-DE" sz="2000" dirty="0">
              <a:cs typeface="Calibri" panose="020F0502020204030204"/>
            </a:endParaRPr>
          </a:p>
          <a:p>
            <a:pPr marL="383540" lvl="1">
              <a:buFont typeface="Arial" pitchFamily="34" charset="0"/>
              <a:buChar char="•"/>
            </a:pPr>
            <a:endParaRPr lang="de-DE" sz="2000" dirty="0">
              <a:cs typeface="Calibri" panose="020F0502020204030204"/>
            </a:endParaRPr>
          </a:p>
          <a:p>
            <a:pPr marL="383540" lvl="1">
              <a:buFont typeface="Arial" pitchFamily="34" charset="0"/>
              <a:buChar char="•"/>
            </a:pPr>
            <a:endParaRPr lang="de-DE" sz="2000" dirty="0">
              <a:cs typeface="Calibri" panose="020F0502020204030204"/>
            </a:endParaRPr>
          </a:p>
          <a:p>
            <a:pPr marL="383540" lvl="1">
              <a:buFont typeface="Arial" pitchFamily="34" charset="0"/>
              <a:buChar char="•"/>
            </a:pPr>
            <a:r>
              <a:rPr lang="de-DE" sz="2000" dirty="0">
                <a:cs typeface="Calibri" panose="020F0502020204030204"/>
              </a:rPr>
              <a:t>Es gilt: Unterscheidbare Folgen = Alle Folgen ÷ Gleiche Folgen </a:t>
            </a:r>
          </a:p>
          <a:p>
            <a:pPr marL="383540" lvl="1">
              <a:buFont typeface="Arial" pitchFamily="34" charset="0"/>
              <a:buChar char="•"/>
            </a:pPr>
            <a:r>
              <a:rPr lang="de-DE" sz="2000" dirty="0">
                <a:cs typeface="Calibri" panose="020F0502020204030204"/>
              </a:rPr>
              <a:t>Unterscheidbare Folgen = 6 / 2 = 3</a:t>
            </a:r>
          </a:p>
          <a:p>
            <a:pPr marL="200660" lvl="1" indent="0">
              <a:buNone/>
            </a:pPr>
            <a:endParaRPr lang="de-DE">
              <a:cs typeface="Calibri" panose="020F0502020204030204"/>
            </a:endParaRPr>
          </a:p>
          <a:p>
            <a:pPr marL="383540" lvl="1"/>
            <a:endParaRPr lang="de-DE">
              <a:cs typeface="Calibri" panose="020F0502020204030204"/>
            </a:endParaRPr>
          </a:p>
          <a:p>
            <a:pPr marL="383540" lvl="1">
              <a:buFont typeface="Arial" panose="020F0502020204030204" pitchFamily="34" charset="0"/>
              <a:buChar char="•"/>
            </a:pPr>
            <a:endParaRPr lang="de-DE">
              <a:cs typeface="Calibri" panose="020F0502020204030204"/>
            </a:endParaRPr>
          </a:p>
        </p:txBody>
      </p:sp>
      <p:pic>
        <p:nvPicPr>
          <p:cNvPr id="5" name="Grafik 5" descr="Ein Bild, das Uhr, Tastatur enthält.&#10;&#10;Mit sehr hoher Zuverlässigkeit generierte Beschreibung">
            <a:extLst>
              <a:ext uri="{FF2B5EF4-FFF2-40B4-BE49-F238E27FC236}">
                <a16:creationId xmlns:a16="http://schemas.microsoft.com/office/drawing/2014/main" id="{E96C9753-0B4D-41B4-8595-13A9FAD3FE03}"/>
              </a:ext>
            </a:extLst>
          </p:cNvPr>
          <p:cNvPicPr>
            <a:picLocks noChangeAspect="1"/>
          </p:cNvPicPr>
          <p:nvPr/>
        </p:nvPicPr>
        <p:blipFill>
          <a:blip r:embed="rId2"/>
          <a:stretch>
            <a:fillRect/>
          </a:stretch>
        </p:blipFill>
        <p:spPr>
          <a:xfrm>
            <a:off x="1599780" y="3065398"/>
            <a:ext cx="2097641" cy="2138095"/>
          </a:xfrm>
          <a:prstGeom prst="rect">
            <a:avLst/>
          </a:prstGeom>
        </p:spPr>
      </p:pic>
    </p:spTree>
    <p:extLst>
      <p:ext uri="{BB962C8B-B14F-4D97-AF65-F5344CB8AC3E}">
        <p14:creationId xmlns:p14="http://schemas.microsoft.com/office/powerpoint/2010/main" val="1951726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4CCC3-E75A-443B-A153-5C4F77F1CB0D}"/>
              </a:ext>
            </a:extLst>
          </p:cNvPr>
          <p:cNvSpPr>
            <a:spLocks noGrp="1"/>
          </p:cNvSpPr>
          <p:nvPr>
            <p:ph type="title"/>
          </p:nvPr>
        </p:nvSpPr>
        <p:spPr/>
        <p:txBody>
          <a:bodyPr/>
          <a:lstStyle/>
          <a:p>
            <a:r>
              <a:rPr lang="de-DE">
                <a:cs typeface="Calibri Light"/>
              </a:rPr>
              <a:t>Beispiel 1</a:t>
            </a:r>
            <a:endParaRPr lang="de-DE"/>
          </a:p>
        </p:txBody>
      </p:sp>
      <p:sp>
        <p:nvSpPr>
          <p:cNvPr id="3" name="Inhaltsplatzhalter 2">
            <a:extLst>
              <a:ext uri="{FF2B5EF4-FFF2-40B4-BE49-F238E27FC236}">
                <a16:creationId xmlns:a16="http://schemas.microsoft.com/office/drawing/2014/main" id="{AA933F8F-0A21-4963-82BA-D41D55D9FEE3}"/>
              </a:ext>
            </a:extLst>
          </p:cNvPr>
          <p:cNvSpPr>
            <a:spLocks noGrp="1"/>
          </p:cNvSpPr>
          <p:nvPr>
            <p:ph idx="1"/>
          </p:nvPr>
        </p:nvSpPr>
        <p:spPr/>
        <p:txBody>
          <a:bodyPr vert="horz" lIns="0" tIns="45720" rIns="0" bIns="45720" rtlCol="0" anchor="t">
            <a:normAutofit/>
          </a:bodyPr>
          <a:lstStyle/>
          <a:p>
            <a:pPr marL="486410" lvl="1" indent="-285750">
              <a:buFont typeface="Arial" pitchFamily="34" charset="0"/>
              <a:buChar char="•"/>
            </a:pPr>
            <a:r>
              <a:rPr lang="de-DE" sz="2000" dirty="0">
                <a:cs typeface="Calibri" panose="020F0502020204030204"/>
              </a:rPr>
              <a:t>Gruppen</a:t>
            </a:r>
            <a:r>
              <a:rPr lang="de-DE" sz="2000" dirty="0">
                <a:ea typeface="+mn-lt"/>
                <a:cs typeface="+mn-lt"/>
              </a:rPr>
              <a:t> n1(1) = 2 und n2(3) = 1</a:t>
            </a:r>
          </a:p>
          <a:p>
            <a:pPr marL="486410" lvl="1" indent="-285750">
              <a:buFont typeface="Arial" pitchFamily="34" charset="0"/>
              <a:buChar char="•"/>
            </a:pPr>
            <a:r>
              <a:rPr lang="de-DE" sz="2000" dirty="0">
                <a:ea typeface="+mn-lt"/>
                <a:cs typeface="+mn-lt"/>
              </a:rPr>
              <a:t>Vereinfachung durch Formeln</a:t>
            </a:r>
          </a:p>
          <a:p>
            <a:pPr marL="486410" lvl="1" indent="-285750">
              <a:buFont typeface="Arial" pitchFamily="34" charset="0"/>
              <a:buChar char="•"/>
            </a:pPr>
            <a:r>
              <a:rPr lang="de-DE" sz="2000" dirty="0">
                <a:ea typeface="+mn-lt"/>
                <a:cs typeface="+mn-lt"/>
              </a:rPr>
              <a:t>Anzahl</a:t>
            </a:r>
            <a:r>
              <a:rPr lang="de-DE" sz="2000" dirty="0">
                <a:cs typeface="Calibri" panose="020F0502020204030204"/>
              </a:rPr>
              <a:t> unterscheidbarer Folgen:                                      </a:t>
            </a:r>
          </a:p>
          <a:p>
            <a:pPr marL="383540" lvl="1">
              <a:buFont typeface="Arial" panose="020F0502020204030204" pitchFamily="34" charset="0"/>
              <a:buChar char="•"/>
            </a:pPr>
            <a:endParaRPr lang="de-DE" sz="2000" dirty="0">
              <a:cs typeface="Calibri" panose="020F0502020204030204"/>
            </a:endParaRPr>
          </a:p>
          <a:p>
            <a:pPr marL="383540" lvl="1">
              <a:buFont typeface="Arial" panose="020F0502020204030204" pitchFamily="34" charset="0"/>
              <a:buChar char="•"/>
            </a:pPr>
            <a:endParaRPr lang="de-DE" sz="2000" dirty="0">
              <a:cs typeface="Calibri" panose="020F0502020204030204"/>
            </a:endParaRPr>
          </a:p>
          <a:p>
            <a:pPr marL="383540" lvl="1">
              <a:buFont typeface="Arial" panose="020F0502020204030204" pitchFamily="34" charset="0"/>
              <a:buChar char="•"/>
            </a:pPr>
            <a:endParaRPr lang="de-DE" sz="2000" dirty="0">
              <a:cs typeface="Calibri" panose="020F0502020204030204"/>
            </a:endParaRPr>
          </a:p>
          <a:p>
            <a:pPr marL="383540" lvl="1">
              <a:buFont typeface="Arial" panose="020F0502020204030204" pitchFamily="34" charset="0"/>
              <a:buChar char="•"/>
            </a:pPr>
            <a:r>
              <a:rPr lang="de-DE" sz="2000" dirty="0">
                <a:cs typeface="Calibri" panose="020F0502020204030204"/>
              </a:rPr>
              <a:t>N = 3! / (2! * 1!*) = 3</a:t>
            </a:r>
          </a:p>
        </p:txBody>
      </p:sp>
      <p:pic>
        <p:nvPicPr>
          <p:cNvPr id="6" name="Grafik 6">
            <a:extLst>
              <a:ext uri="{FF2B5EF4-FFF2-40B4-BE49-F238E27FC236}">
                <a16:creationId xmlns:a16="http://schemas.microsoft.com/office/drawing/2014/main" id="{67094F06-8518-447A-B05C-33FBFB5D2A94}"/>
              </a:ext>
            </a:extLst>
          </p:cNvPr>
          <p:cNvPicPr>
            <a:picLocks noChangeAspect="1"/>
          </p:cNvPicPr>
          <p:nvPr/>
        </p:nvPicPr>
        <p:blipFill>
          <a:blip r:embed="rId2"/>
          <a:stretch>
            <a:fillRect/>
          </a:stretch>
        </p:blipFill>
        <p:spPr>
          <a:xfrm>
            <a:off x="1638048" y="2877239"/>
            <a:ext cx="1504950" cy="800100"/>
          </a:xfrm>
          <a:prstGeom prst="rect">
            <a:avLst/>
          </a:prstGeom>
        </p:spPr>
      </p:pic>
    </p:spTree>
    <p:extLst>
      <p:ext uri="{BB962C8B-B14F-4D97-AF65-F5344CB8AC3E}">
        <p14:creationId xmlns:p14="http://schemas.microsoft.com/office/powerpoint/2010/main" val="42716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E5408-E85E-42A2-8286-723BE2026934}"/>
              </a:ext>
            </a:extLst>
          </p:cNvPr>
          <p:cNvSpPr>
            <a:spLocks noGrp="1"/>
          </p:cNvSpPr>
          <p:nvPr>
            <p:ph type="title"/>
          </p:nvPr>
        </p:nvSpPr>
        <p:spPr/>
        <p:txBody>
          <a:bodyPr/>
          <a:lstStyle/>
          <a:p>
            <a:r>
              <a:rPr lang="de-DE">
                <a:ea typeface="+mj-lt"/>
                <a:cs typeface="+mj-lt"/>
              </a:rPr>
              <a:t>Beispiel 2</a:t>
            </a:r>
            <a:endParaRPr lang="de-DE"/>
          </a:p>
        </p:txBody>
      </p:sp>
      <p:sp>
        <p:nvSpPr>
          <p:cNvPr id="3" name="Inhaltsplatzhalter 2">
            <a:extLst>
              <a:ext uri="{FF2B5EF4-FFF2-40B4-BE49-F238E27FC236}">
                <a16:creationId xmlns:a16="http://schemas.microsoft.com/office/drawing/2014/main" id="{A141D865-E1F4-4460-AC40-DC5539B7F54A}"/>
              </a:ext>
            </a:extLst>
          </p:cNvPr>
          <p:cNvSpPr>
            <a:spLocks noGrp="1"/>
          </p:cNvSpPr>
          <p:nvPr>
            <p:ph idx="1"/>
          </p:nvPr>
        </p:nvSpPr>
        <p:spPr/>
        <p:txBody>
          <a:bodyPr vert="horz" lIns="0" tIns="45720" rIns="0" bIns="45720" rtlCol="0" anchor="t">
            <a:normAutofit/>
          </a:bodyPr>
          <a:lstStyle/>
          <a:p>
            <a:pPr marL="486410" lvl="1" indent="-285750">
              <a:buFont typeface="Arial" pitchFamily="34" charset="0"/>
              <a:buChar char="•"/>
            </a:pPr>
            <a:r>
              <a:rPr lang="de-DE" sz="2000" dirty="0">
                <a:cs typeface="Calibri" panose="020F0502020204030204"/>
              </a:rPr>
              <a:t>Gruppen n1 (1) = 3 und n2(3) = </a:t>
            </a:r>
            <a:r>
              <a:rPr lang="de-DE" sz="2000" dirty="0">
                <a:ea typeface="+mn-lt"/>
                <a:cs typeface="+mn-lt"/>
              </a:rPr>
              <a:t>4</a:t>
            </a:r>
          </a:p>
          <a:p>
            <a:pPr marL="486410" lvl="1" indent="-285750">
              <a:buFont typeface="Arial" pitchFamily="34" charset="0"/>
              <a:buChar char="•"/>
            </a:pPr>
            <a:r>
              <a:rPr lang="de-DE" sz="2000" dirty="0">
                <a:cs typeface="Calibri" panose="020F0502020204030204"/>
              </a:rPr>
              <a:t>Formel</a:t>
            </a:r>
          </a:p>
          <a:p>
            <a:pPr marL="486410" lvl="1" indent="-285750">
              <a:buFont typeface="Arial" pitchFamily="34" charset="0"/>
              <a:buChar char="•"/>
            </a:pPr>
            <a:endParaRPr lang="de-DE" sz="2000" dirty="0">
              <a:cs typeface="Calibri" panose="020F0502020204030204"/>
            </a:endParaRPr>
          </a:p>
          <a:p>
            <a:pPr marL="486410" lvl="1" indent="-285750">
              <a:buFont typeface="Arial" pitchFamily="34" charset="0"/>
              <a:buChar char="•"/>
            </a:pPr>
            <a:endParaRPr lang="de-DE" sz="2000" dirty="0">
              <a:cs typeface="Calibri" panose="020F0502020204030204"/>
            </a:endParaRPr>
          </a:p>
          <a:p>
            <a:pPr marL="486410" lvl="1" indent="-285750">
              <a:buFont typeface="Arial" pitchFamily="34" charset="0"/>
              <a:buChar char="•"/>
            </a:pPr>
            <a:endParaRPr lang="de-DE" sz="2000" dirty="0">
              <a:cs typeface="Calibri" panose="020F0502020204030204"/>
            </a:endParaRPr>
          </a:p>
          <a:p>
            <a:pPr marL="486410" lvl="1" indent="-285750">
              <a:buFont typeface="Arial" pitchFamily="34" charset="0"/>
              <a:buChar char="•"/>
            </a:pPr>
            <a:r>
              <a:rPr lang="de-DE" sz="2000" dirty="0">
                <a:cs typeface="Calibri" panose="020F0502020204030204"/>
              </a:rPr>
              <a:t>N = 7! / (3! * 4!) = 5040 / 144 = 35</a:t>
            </a:r>
          </a:p>
          <a:p>
            <a:pPr marL="486410" lvl="1" indent="-285750">
              <a:buFont typeface="Arial" pitchFamily="34" charset="0"/>
              <a:buChar char="•"/>
            </a:pPr>
            <a:endParaRPr lang="de-DE">
              <a:cs typeface="Calibri" panose="020F0502020204030204"/>
            </a:endParaRPr>
          </a:p>
          <a:p>
            <a:pPr marL="486410" lvl="1" indent="-285750">
              <a:buFont typeface="Arial" pitchFamily="34" charset="0"/>
              <a:buChar char="•"/>
            </a:pPr>
            <a:endParaRPr lang="de-DE">
              <a:cs typeface="Calibri" panose="020F0502020204030204"/>
            </a:endParaRPr>
          </a:p>
          <a:p>
            <a:pPr marL="486410" lvl="1" indent="-285750">
              <a:buFont typeface="Arial" pitchFamily="34" charset="0"/>
              <a:buChar char="•"/>
            </a:pPr>
            <a:endParaRPr lang="de-DE">
              <a:cs typeface="Calibri" panose="020F0502020204030204"/>
            </a:endParaRPr>
          </a:p>
          <a:p>
            <a:pPr marL="486410" lvl="1" indent="-285750">
              <a:buFont typeface="Arial" pitchFamily="34" charset="0"/>
              <a:buChar char="•"/>
            </a:pPr>
            <a:endParaRPr lang="de-DE">
              <a:cs typeface="Calibri" panose="020F0502020204030204"/>
            </a:endParaRPr>
          </a:p>
          <a:p>
            <a:pPr marL="383540" lvl="1">
              <a:buFont typeface="Arial" panose="020F0502020204030204" pitchFamily="34" charset="0"/>
              <a:buChar char="•"/>
            </a:pPr>
            <a:endParaRPr lang="de-DE">
              <a:cs typeface="Calibri" panose="020F0502020204030204"/>
            </a:endParaRPr>
          </a:p>
          <a:p>
            <a:pPr marL="383540" lvl="1">
              <a:buFont typeface="Arial" panose="020F0502020204030204" pitchFamily="34" charset="0"/>
              <a:buChar char="•"/>
            </a:pPr>
            <a:endParaRPr lang="de-DE">
              <a:cs typeface="Calibri" panose="020F0502020204030204"/>
            </a:endParaRPr>
          </a:p>
        </p:txBody>
      </p:sp>
      <p:pic>
        <p:nvPicPr>
          <p:cNvPr id="4" name="Grafik 4">
            <a:extLst>
              <a:ext uri="{FF2B5EF4-FFF2-40B4-BE49-F238E27FC236}">
                <a16:creationId xmlns:a16="http://schemas.microsoft.com/office/drawing/2014/main" id="{CDA23663-FB5B-4309-A3F6-996875080030}"/>
              </a:ext>
            </a:extLst>
          </p:cNvPr>
          <p:cNvPicPr>
            <a:picLocks noChangeAspect="1"/>
          </p:cNvPicPr>
          <p:nvPr/>
        </p:nvPicPr>
        <p:blipFill>
          <a:blip r:embed="rId2"/>
          <a:stretch>
            <a:fillRect/>
          </a:stretch>
        </p:blipFill>
        <p:spPr>
          <a:xfrm>
            <a:off x="1517769" y="2517155"/>
            <a:ext cx="1752600" cy="971550"/>
          </a:xfrm>
          <a:prstGeom prst="rect">
            <a:avLst/>
          </a:prstGeom>
        </p:spPr>
      </p:pic>
    </p:spTree>
    <p:extLst>
      <p:ext uri="{BB962C8B-B14F-4D97-AF65-F5344CB8AC3E}">
        <p14:creationId xmlns:p14="http://schemas.microsoft.com/office/powerpoint/2010/main" val="235943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F0592-0DAC-456E-9DCD-BCF1CA679235}"/>
              </a:ext>
            </a:extLst>
          </p:cNvPr>
          <p:cNvSpPr>
            <a:spLocks noGrp="1"/>
          </p:cNvSpPr>
          <p:nvPr>
            <p:ph type="title"/>
          </p:nvPr>
        </p:nvSpPr>
        <p:spPr/>
        <p:txBody>
          <a:bodyPr/>
          <a:lstStyle/>
          <a:p>
            <a:r>
              <a:rPr lang="de-DE">
                <a:cs typeface="Calibri Light"/>
              </a:rPr>
              <a:t>Beispiel 3</a:t>
            </a:r>
            <a:endParaRPr lang="de-DE"/>
          </a:p>
        </p:txBody>
      </p:sp>
      <p:sp>
        <p:nvSpPr>
          <p:cNvPr id="3" name="Inhaltsplatzhalter 2">
            <a:extLst>
              <a:ext uri="{FF2B5EF4-FFF2-40B4-BE49-F238E27FC236}">
                <a16:creationId xmlns:a16="http://schemas.microsoft.com/office/drawing/2014/main" id="{7FD35E68-4FE9-40BD-80B9-8EFED050E9F4}"/>
              </a:ext>
            </a:extLst>
          </p:cNvPr>
          <p:cNvSpPr>
            <a:spLocks noGrp="1"/>
          </p:cNvSpPr>
          <p:nvPr>
            <p:ph idx="1"/>
          </p:nvPr>
        </p:nvSpPr>
        <p:spPr/>
        <p:txBody>
          <a:bodyPr vert="horz" lIns="0" tIns="45720" rIns="0" bIns="45720" rtlCol="0" anchor="t">
            <a:normAutofit/>
          </a:bodyPr>
          <a:lstStyle/>
          <a:p>
            <a:pPr marL="383540" lvl="1">
              <a:buFont typeface="Arial" panose="020F0502020204030204" pitchFamily="34" charset="0"/>
              <a:buChar char="•"/>
            </a:pPr>
            <a:r>
              <a:rPr lang="de-DE" sz="2000" dirty="0">
                <a:cs typeface="Calibri" panose="020F0502020204030204"/>
              </a:rPr>
              <a:t>Frage: Wie viele verschiedene Möglichkeiten bestehen, die Buchstaben des Wortes "Statistik" anzuordnen?</a:t>
            </a:r>
          </a:p>
          <a:p>
            <a:pPr marL="383540" lvl="1">
              <a:buFont typeface="Arial" panose="020F0502020204030204" pitchFamily="34" charset="0"/>
              <a:buChar char="•"/>
            </a:pPr>
            <a:r>
              <a:rPr lang="de-DE" sz="2000" dirty="0">
                <a:cs typeface="Calibri" panose="020F0502020204030204"/>
              </a:rPr>
              <a:t>Gruppen: n1(S) = 2, n2(T) = 3, n3(A) = 1, n4(I) = 2, n5(K) = 1</a:t>
            </a:r>
          </a:p>
          <a:p>
            <a:pPr marL="383540" lvl="1">
              <a:buFont typeface="Arial" panose="020F0502020204030204" pitchFamily="34" charset="0"/>
              <a:buChar char="•"/>
            </a:pPr>
            <a:r>
              <a:rPr lang="de-DE" sz="2000" dirty="0">
                <a:cs typeface="Calibri" panose="020F0502020204030204"/>
              </a:rPr>
              <a:t>Formel: </a:t>
            </a:r>
          </a:p>
          <a:p>
            <a:pPr marL="383540" lvl="1">
              <a:buFont typeface="Arial" panose="020F0502020204030204" pitchFamily="34" charset="0"/>
              <a:buChar char="•"/>
            </a:pPr>
            <a:endParaRPr lang="de-DE" sz="2000" dirty="0">
              <a:cs typeface="Calibri" panose="020F0502020204030204"/>
            </a:endParaRPr>
          </a:p>
          <a:p>
            <a:pPr marL="383540" lvl="1">
              <a:buFont typeface="Arial" panose="020F0502020204030204" pitchFamily="34" charset="0"/>
              <a:buChar char="•"/>
            </a:pPr>
            <a:endParaRPr lang="de-DE" sz="2000" dirty="0">
              <a:cs typeface="Calibri" panose="020F0502020204030204"/>
            </a:endParaRPr>
          </a:p>
          <a:p>
            <a:pPr marL="383540" lvl="1">
              <a:buFont typeface="Arial" panose="020F0502020204030204" pitchFamily="34" charset="0"/>
              <a:buChar char="•"/>
            </a:pPr>
            <a:r>
              <a:rPr lang="de-DE" sz="2000" dirty="0">
                <a:cs typeface="Calibri" panose="020F0502020204030204"/>
              </a:rPr>
              <a:t>In Formel einsetzen:</a:t>
            </a:r>
            <a:r>
              <a:rPr lang="de-DE" dirty="0">
                <a:cs typeface="Calibri" panose="020F0502020204030204"/>
              </a:rPr>
              <a:t> </a:t>
            </a:r>
            <a:endParaRPr lang="de-DE" dirty="0"/>
          </a:p>
          <a:p>
            <a:pPr marL="383540" lvl="1">
              <a:buFont typeface="Arial" panose="020F0502020204030204" pitchFamily="34" charset="0"/>
              <a:buChar char="•"/>
            </a:pPr>
            <a:endParaRPr lang="de-DE">
              <a:cs typeface="Calibri" panose="020F0502020204030204"/>
            </a:endParaRPr>
          </a:p>
        </p:txBody>
      </p:sp>
      <p:pic>
        <p:nvPicPr>
          <p:cNvPr id="4" name="Grafik 4">
            <a:extLst>
              <a:ext uri="{FF2B5EF4-FFF2-40B4-BE49-F238E27FC236}">
                <a16:creationId xmlns:a16="http://schemas.microsoft.com/office/drawing/2014/main" id="{210E5B6A-7E55-4EDF-A412-973EA7BC5457}"/>
              </a:ext>
            </a:extLst>
          </p:cNvPr>
          <p:cNvPicPr>
            <a:picLocks noChangeAspect="1"/>
          </p:cNvPicPr>
          <p:nvPr/>
        </p:nvPicPr>
        <p:blipFill>
          <a:blip r:embed="rId2"/>
          <a:stretch>
            <a:fillRect/>
          </a:stretch>
        </p:blipFill>
        <p:spPr>
          <a:xfrm>
            <a:off x="2490247" y="2749484"/>
            <a:ext cx="1524000" cy="762000"/>
          </a:xfrm>
          <a:prstGeom prst="rect">
            <a:avLst/>
          </a:prstGeom>
        </p:spPr>
      </p:pic>
      <p:pic>
        <p:nvPicPr>
          <p:cNvPr id="6" name="Grafik 6">
            <a:extLst>
              <a:ext uri="{FF2B5EF4-FFF2-40B4-BE49-F238E27FC236}">
                <a16:creationId xmlns:a16="http://schemas.microsoft.com/office/drawing/2014/main" id="{2B2D3D4D-C504-4965-A97E-F4D5B69C085C}"/>
              </a:ext>
            </a:extLst>
          </p:cNvPr>
          <p:cNvPicPr>
            <a:picLocks noChangeAspect="1"/>
          </p:cNvPicPr>
          <p:nvPr/>
        </p:nvPicPr>
        <p:blipFill>
          <a:blip r:embed="rId3"/>
          <a:stretch>
            <a:fillRect/>
          </a:stretch>
        </p:blipFill>
        <p:spPr>
          <a:xfrm>
            <a:off x="3718874" y="3512242"/>
            <a:ext cx="2743200" cy="681925"/>
          </a:xfrm>
          <a:prstGeom prst="rect">
            <a:avLst/>
          </a:prstGeom>
        </p:spPr>
      </p:pic>
    </p:spTree>
    <p:extLst>
      <p:ext uri="{BB962C8B-B14F-4D97-AF65-F5344CB8AC3E}">
        <p14:creationId xmlns:p14="http://schemas.microsoft.com/office/powerpoint/2010/main" val="394310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BA7C1-67F0-48A2-A344-269AA3FB3889}"/>
              </a:ext>
            </a:extLst>
          </p:cNvPr>
          <p:cNvSpPr>
            <a:spLocks noGrp="1"/>
          </p:cNvSpPr>
          <p:nvPr>
            <p:ph type="title"/>
          </p:nvPr>
        </p:nvSpPr>
        <p:spPr/>
        <p:txBody>
          <a:bodyPr/>
          <a:lstStyle/>
          <a:p>
            <a:r>
              <a:rPr lang="de-DE">
                <a:cs typeface="Calibri Light"/>
              </a:rPr>
              <a:t> Problembeispiel - Blöcke</a:t>
            </a:r>
            <a:endParaRPr lang="de-DE"/>
          </a:p>
        </p:txBody>
      </p:sp>
      <p:sp>
        <p:nvSpPr>
          <p:cNvPr id="3" name="Inhaltsplatzhalter 2">
            <a:extLst>
              <a:ext uri="{FF2B5EF4-FFF2-40B4-BE49-F238E27FC236}">
                <a16:creationId xmlns:a16="http://schemas.microsoft.com/office/drawing/2014/main" id="{24EFBB7F-A191-4E1C-8E5E-65091C68C2A3}"/>
              </a:ext>
            </a:extLst>
          </p:cNvPr>
          <p:cNvSpPr>
            <a:spLocks noGrp="1"/>
          </p:cNvSpPr>
          <p:nvPr>
            <p:ph idx="1"/>
          </p:nvPr>
        </p:nvSpPr>
        <p:spPr>
          <a:xfrm>
            <a:off x="1097280" y="1845734"/>
            <a:ext cx="10058400" cy="1114758"/>
          </a:xfrm>
        </p:spPr>
        <p:txBody>
          <a:bodyPr vert="horz" lIns="0" tIns="45720" rIns="0" bIns="45720" rtlCol="0" anchor="t">
            <a:noAutofit/>
          </a:bodyPr>
          <a:lstStyle/>
          <a:p>
            <a:pPr marL="383540" lvl="1">
              <a:lnSpc>
                <a:spcPct val="110000"/>
              </a:lnSpc>
              <a:buFont typeface="Arial" panose="020F0502020204030204" pitchFamily="34" charset="0"/>
              <a:buChar char="•"/>
            </a:pPr>
            <a:r>
              <a:rPr lang="de-DE" sz="2000" dirty="0">
                <a:cs typeface="Calibri" panose="020F0502020204030204"/>
              </a:rPr>
              <a:t>Frage: Man habe eine Delegation aus </a:t>
            </a:r>
            <a:r>
              <a:rPr lang="de-DE" sz="2000" i="1" dirty="0">
                <a:cs typeface="Calibri" panose="020F0502020204030204"/>
              </a:rPr>
              <a:t>3 Amerikanern, 4 Russen und 2 Franzosen</a:t>
            </a:r>
            <a:r>
              <a:rPr lang="de-DE" sz="2000" dirty="0">
                <a:cs typeface="Calibri" panose="020F0502020204030204"/>
              </a:rPr>
              <a:t>. Auf wie viele Weisen können sie auf einer </a:t>
            </a:r>
            <a:r>
              <a:rPr lang="de-DE" sz="2000" b="1" dirty="0">
                <a:cs typeface="Calibri" panose="020F0502020204030204"/>
              </a:rPr>
              <a:t>Stuhlreihe </a:t>
            </a:r>
            <a:r>
              <a:rPr lang="de-DE" sz="2000" dirty="0">
                <a:cs typeface="Calibri" panose="020F0502020204030204"/>
              </a:rPr>
              <a:t>Platz nehmen, wenn die Delegierten einer Nation </a:t>
            </a:r>
            <a:r>
              <a:rPr lang="de-DE" sz="2000" i="1" dirty="0">
                <a:cs typeface="Calibri" panose="020F0502020204030204"/>
              </a:rPr>
              <a:t>zusammensitzen</a:t>
            </a:r>
            <a:r>
              <a:rPr lang="de-DE" sz="2000" dirty="0">
                <a:cs typeface="Calibri" panose="020F0502020204030204"/>
              </a:rPr>
              <a:t> müssen?</a:t>
            </a:r>
          </a:p>
          <a:p>
            <a:pPr>
              <a:buFont typeface="Arial" panose="020F0502020204030204" pitchFamily="34" charset="0"/>
              <a:buChar char="•"/>
            </a:pPr>
            <a:endParaRPr lang="de-DE">
              <a:cs typeface="Calibri" panose="020F0502020204030204"/>
            </a:endParaRPr>
          </a:p>
        </p:txBody>
      </p:sp>
      <p:sp>
        <p:nvSpPr>
          <p:cNvPr id="6" name="Textfeld 5">
            <a:extLst>
              <a:ext uri="{FF2B5EF4-FFF2-40B4-BE49-F238E27FC236}">
                <a16:creationId xmlns:a16="http://schemas.microsoft.com/office/drawing/2014/main" id="{43DBD291-D490-4C27-B95B-93B3A349E199}"/>
              </a:ext>
            </a:extLst>
          </p:cNvPr>
          <p:cNvSpPr txBox="1"/>
          <p:nvPr/>
        </p:nvSpPr>
        <p:spPr>
          <a:xfrm>
            <a:off x="2515706" y="2957443"/>
            <a:ext cx="608937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cs typeface="Calibri"/>
            </a:endParaRPr>
          </a:p>
          <a:p>
            <a:endParaRPr lang="de-DE">
              <a:cs typeface="Calibri"/>
            </a:endParaRPr>
          </a:p>
          <a:p>
            <a:endParaRPr lang="de-DE">
              <a:cs typeface="Calibri"/>
            </a:endParaRPr>
          </a:p>
          <a:p>
            <a:endParaRPr lang="de-DE">
              <a:cs typeface="Calibri"/>
            </a:endParaRPr>
          </a:p>
          <a:p>
            <a:endParaRPr lang="de-DE">
              <a:cs typeface="Calibri"/>
            </a:endParaRPr>
          </a:p>
          <a:p>
            <a:endParaRPr lang="de-DE">
              <a:cs typeface="Calibri"/>
            </a:endParaRPr>
          </a:p>
          <a:p>
            <a:endParaRPr lang="de-DE">
              <a:cs typeface="Calibri"/>
            </a:endParaRPr>
          </a:p>
          <a:p>
            <a:endParaRPr lang="de-DE">
              <a:cs typeface="Calibri"/>
            </a:endParaRPr>
          </a:p>
          <a:p>
            <a:endParaRPr lang="de-DE">
              <a:cs typeface="Calibri"/>
            </a:endParaRPr>
          </a:p>
          <a:p>
            <a:r>
              <a:rPr lang="de-DE">
                <a:cs typeface="Calibri"/>
              </a:rPr>
              <a:t>             </a:t>
            </a:r>
          </a:p>
          <a:p>
            <a:endParaRPr lang="de-DE">
              <a:cs typeface="Calibri"/>
            </a:endParaRPr>
          </a:p>
          <a:p>
            <a:endParaRPr lang="de-DE">
              <a:cs typeface="Calibri"/>
            </a:endParaRPr>
          </a:p>
        </p:txBody>
      </p:sp>
      <p:pic>
        <p:nvPicPr>
          <p:cNvPr id="12" name="Grafik 12" descr="Ein Bild, das Zeichnung, Uhr enthält.&#10;&#10;Mit sehr hoher Zuverlässigkeit generierte Beschreibung">
            <a:extLst>
              <a:ext uri="{FF2B5EF4-FFF2-40B4-BE49-F238E27FC236}">
                <a16:creationId xmlns:a16="http://schemas.microsoft.com/office/drawing/2014/main" id="{A6060D30-5040-4361-A559-5A00C5262E83}"/>
              </a:ext>
            </a:extLst>
          </p:cNvPr>
          <p:cNvPicPr>
            <a:picLocks noChangeAspect="1"/>
          </p:cNvPicPr>
          <p:nvPr/>
        </p:nvPicPr>
        <p:blipFill>
          <a:blip r:embed="rId3"/>
          <a:stretch>
            <a:fillRect/>
          </a:stretch>
        </p:blipFill>
        <p:spPr>
          <a:xfrm>
            <a:off x="2858052" y="3089650"/>
            <a:ext cx="5227982" cy="2103306"/>
          </a:xfrm>
          <a:prstGeom prst="rect">
            <a:avLst/>
          </a:prstGeom>
        </p:spPr>
      </p:pic>
      <p:pic>
        <p:nvPicPr>
          <p:cNvPr id="14" name="Grafik 14">
            <a:extLst>
              <a:ext uri="{FF2B5EF4-FFF2-40B4-BE49-F238E27FC236}">
                <a16:creationId xmlns:a16="http://schemas.microsoft.com/office/drawing/2014/main" id="{A304D4EF-271D-4DE8-8AFB-F38F533EDD8C}"/>
              </a:ext>
            </a:extLst>
          </p:cNvPr>
          <p:cNvPicPr>
            <a:picLocks noChangeAspect="1"/>
          </p:cNvPicPr>
          <p:nvPr/>
        </p:nvPicPr>
        <p:blipFill>
          <a:blip r:embed="rId4"/>
          <a:stretch>
            <a:fillRect/>
          </a:stretch>
        </p:blipFill>
        <p:spPr>
          <a:xfrm>
            <a:off x="4205357" y="5314553"/>
            <a:ext cx="4068417" cy="436457"/>
          </a:xfrm>
          <a:prstGeom prst="rect">
            <a:avLst/>
          </a:prstGeom>
        </p:spPr>
      </p:pic>
    </p:spTree>
    <p:extLst>
      <p:ext uri="{BB962C8B-B14F-4D97-AF65-F5344CB8AC3E}">
        <p14:creationId xmlns:p14="http://schemas.microsoft.com/office/powerpoint/2010/main" val="28638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3EC28-9611-4F9E-AD4A-B52FE0246D60}"/>
              </a:ext>
            </a:extLst>
          </p:cNvPr>
          <p:cNvSpPr>
            <a:spLocks noGrp="1"/>
          </p:cNvSpPr>
          <p:nvPr>
            <p:ph type="title"/>
          </p:nvPr>
        </p:nvSpPr>
        <p:spPr/>
        <p:txBody>
          <a:bodyPr/>
          <a:lstStyle/>
          <a:p>
            <a:r>
              <a:rPr lang="de-DE">
                <a:cs typeface="Calibri Light"/>
              </a:rPr>
              <a:t>Problembeispiel - Ringpermutation</a:t>
            </a:r>
            <a:endParaRPr lang="de-DE"/>
          </a:p>
        </p:txBody>
      </p:sp>
      <p:sp>
        <p:nvSpPr>
          <p:cNvPr id="3" name="Inhaltsplatzhalter 2">
            <a:extLst>
              <a:ext uri="{FF2B5EF4-FFF2-40B4-BE49-F238E27FC236}">
                <a16:creationId xmlns:a16="http://schemas.microsoft.com/office/drawing/2014/main" id="{56A37DEB-471D-4183-9D4C-072EEA542849}"/>
              </a:ext>
            </a:extLst>
          </p:cNvPr>
          <p:cNvSpPr>
            <a:spLocks noGrp="1"/>
          </p:cNvSpPr>
          <p:nvPr>
            <p:ph idx="1"/>
          </p:nvPr>
        </p:nvSpPr>
        <p:spPr/>
        <p:txBody>
          <a:bodyPr vert="horz" lIns="0" tIns="45720" rIns="0" bIns="45720" rtlCol="0" anchor="t">
            <a:normAutofit/>
          </a:bodyPr>
          <a:lstStyle/>
          <a:p>
            <a:pPr marL="383540" lvl="1">
              <a:buFont typeface="Arial" panose="020F0502020204030204" pitchFamily="34" charset="0"/>
              <a:buChar char="•"/>
            </a:pPr>
            <a:r>
              <a:rPr lang="de-DE" sz="2400" dirty="0">
                <a:cs typeface="Calibri" panose="020F0502020204030204"/>
              </a:rPr>
              <a:t>Bisher: Anordnung der Elemente in einer </a:t>
            </a:r>
            <a:r>
              <a:rPr lang="de-DE" sz="2400" b="1" dirty="0">
                <a:cs typeface="Calibri" panose="020F0502020204030204"/>
              </a:rPr>
              <a:t>Reihe</a:t>
            </a:r>
            <a:endParaRPr lang="de-DE" sz="2400" dirty="0">
              <a:cs typeface="Calibri" panose="020F0502020204030204"/>
            </a:endParaRPr>
          </a:p>
          <a:p>
            <a:pPr marL="383540" lvl="1">
              <a:buFont typeface="Arial" panose="020F0502020204030204" pitchFamily="34" charset="0"/>
              <a:buChar char="•"/>
            </a:pPr>
            <a:r>
              <a:rPr lang="de-DE" sz="2400" dirty="0">
                <a:cs typeface="Calibri" panose="020F0502020204030204"/>
              </a:rPr>
              <a:t>Frage: Was passiert, wenn man die Elemente in einem </a:t>
            </a:r>
            <a:r>
              <a:rPr lang="de-DE" sz="2400" b="1" dirty="0">
                <a:cs typeface="Calibri" panose="020F0502020204030204"/>
              </a:rPr>
              <a:t>Kreis</a:t>
            </a:r>
            <a:r>
              <a:rPr lang="de-DE" sz="2400" dirty="0">
                <a:cs typeface="Calibri" panose="020F0502020204030204"/>
              </a:rPr>
              <a:t> anordnet?</a:t>
            </a:r>
          </a:p>
          <a:p>
            <a:pPr marL="383540" lvl="1">
              <a:buFont typeface="Arial" panose="020F0502020204030204" pitchFamily="34" charset="0"/>
              <a:buChar char="•"/>
            </a:pPr>
            <a:r>
              <a:rPr lang="de-DE" sz="2400" dirty="0">
                <a:cs typeface="Calibri" panose="020F0502020204030204"/>
              </a:rPr>
              <a:t>Beispiel: </a:t>
            </a:r>
            <a:r>
              <a:rPr lang="de-DE" sz="2400" dirty="0">
                <a:ea typeface="+mn-lt"/>
                <a:cs typeface="+mn-lt"/>
              </a:rPr>
              <a:t>Wie viele Sitzreihenfolgen gibt es für 8 Personen an einem runden Tisch?  </a:t>
            </a:r>
            <a:endParaRPr lang="de-DE" sz="2400" dirty="0">
              <a:cs typeface="Calibri" panose="020F0502020204030204"/>
            </a:endParaRPr>
          </a:p>
        </p:txBody>
      </p:sp>
      <p:pic>
        <p:nvPicPr>
          <p:cNvPr id="4" name="Grafik 4" descr="Ein Bild, das Uhr enthält.&#10;&#10;Mit sehr hoher Zuverlässigkeit generierte Beschreibung">
            <a:extLst>
              <a:ext uri="{FF2B5EF4-FFF2-40B4-BE49-F238E27FC236}">
                <a16:creationId xmlns:a16="http://schemas.microsoft.com/office/drawing/2014/main" id="{360358E3-F386-4FD9-8446-53A1BCAFB69C}"/>
              </a:ext>
            </a:extLst>
          </p:cNvPr>
          <p:cNvPicPr>
            <a:picLocks noChangeAspect="1"/>
          </p:cNvPicPr>
          <p:nvPr/>
        </p:nvPicPr>
        <p:blipFill>
          <a:blip r:embed="rId2"/>
          <a:stretch>
            <a:fillRect/>
          </a:stretch>
        </p:blipFill>
        <p:spPr>
          <a:xfrm>
            <a:off x="3605316" y="3293963"/>
            <a:ext cx="5552354" cy="2962273"/>
          </a:xfrm>
          <a:prstGeom prst="rect">
            <a:avLst/>
          </a:prstGeom>
        </p:spPr>
      </p:pic>
    </p:spTree>
    <p:extLst>
      <p:ext uri="{BB962C8B-B14F-4D97-AF65-F5344CB8AC3E}">
        <p14:creationId xmlns:p14="http://schemas.microsoft.com/office/powerpoint/2010/main" val="3165610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D196F-624E-49F9-8C24-AA40CA864A45}"/>
              </a:ext>
            </a:extLst>
          </p:cNvPr>
          <p:cNvSpPr>
            <a:spLocks noGrp="1"/>
          </p:cNvSpPr>
          <p:nvPr>
            <p:ph type="title"/>
          </p:nvPr>
        </p:nvSpPr>
        <p:spPr>
          <a:xfrm>
            <a:off x="1097280" y="286603"/>
            <a:ext cx="10058400" cy="1450757"/>
          </a:xfrm>
        </p:spPr>
        <p:txBody>
          <a:bodyPr>
            <a:normAutofit/>
          </a:bodyPr>
          <a:lstStyle/>
          <a:p>
            <a:r>
              <a:rPr lang="de-DE">
                <a:cs typeface="Calibri Light"/>
              </a:rPr>
              <a:t>Problembeispiel- Ringpermutation</a:t>
            </a:r>
            <a:endParaRPr lang="de-DE"/>
          </a:p>
        </p:txBody>
      </p:sp>
      <p:sp>
        <p:nvSpPr>
          <p:cNvPr id="3" name="Inhaltsplatzhalter 2">
            <a:extLst>
              <a:ext uri="{FF2B5EF4-FFF2-40B4-BE49-F238E27FC236}">
                <a16:creationId xmlns:a16="http://schemas.microsoft.com/office/drawing/2014/main" id="{16E6E429-985D-492A-A3E1-151767BE8A43}"/>
              </a:ext>
            </a:extLst>
          </p:cNvPr>
          <p:cNvSpPr>
            <a:spLocks noGrp="1"/>
          </p:cNvSpPr>
          <p:nvPr>
            <p:ph idx="1"/>
          </p:nvPr>
        </p:nvSpPr>
        <p:spPr>
          <a:xfrm>
            <a:off x="780978" y="1845734"/>
            <a:ext cx="7089485" cy="4023360"/>
          </a:xfrm>
        </p:spPr>
        <p:txBody>
          <a:bodyPr vert="horz" lIns="0" tIns="45720" rIns="0" bIns="45720" rtlCol="0" anchor="t">
            <a:normAutofit lnSpcReduction="10000"/>
          </a:bodyPr>
          <a:lstStyle/>
          <a:p>
            <a:pPr marL="383540" lvl="1">
              <a:buFont typeface="Arial" panose="020F0502020204030204" pitchFamily="34" charset="0"/>
              <a:buChar char="•"/>
            </a:pPr>
            <a:r>
              <a:rPr lang="de-DE" sz="2800" dirty="0">
                <a:cs typeface="Calibri"/>
              </a:rPr>
              <a:t>Erinnerung: Bei der Stuhlreihe ist N= 8!</a:t>
            </a:r>
          </a:p>
          <a:p>
            <a:pPr>
              <a:buFont typeface="Arial" panose="020F0502020204030204" pitchFamily="34" charset="0"/>
              <a:buChar char="•"/>
            </a:pPr>
            <a:endParaRPr lang="de-DE" sz="2800" dirty="0">
              <a:cs typeface="Calibri"/>
            </a:endParaRPr>
          </a:p>
          <a:p>
            <a:pPr marL="383540" lvl="1">
              <a:buFont typeface="Arial" panose="020F0502020204030204" pitchFamily="34" charset="0"/>
              <a:buChar char="•"/>
            </a:pPr>
            <a:r>
              <a:rPr lang="de-DE" sz="2800" dirty="0">
                <a:cs typeface="Calibri"/>
              </a:rPr>
              <a:t>Bei einem runden Tisch gilt die Formel N= (n-1)! also N= (8-1)!</a:t>
            </a:r>
          </a:p>
          <a:p>
            <a:pPr>
              <a:buFont typeface="Arial" panose="020F0502020204030204" pitchFamily="34" charset="0"/>
              <a:buChar char="•"/>
            </a:pPr>
            <a:endParaRPr lang="de-DE" sz="2800" dirty="0">
              <a:cs typeface="Calibri"/>
            </a:endParaRPr>
          </a:p>
          <a:p>
            <a:pPr marL="383540" lvl="1">
              <a:buFont typeface="Arial" panose="020F0502020204030204" pitchFamily="34" charset="0"/>
              <a:buChar char="•"/>
            </a:pPr>
            <a:r>
              <a:rPr lang="de-DE" sz="2800" dirty="0">
                <a:cs typeface="Calibri"/>
              </a:rPr>
              <a:t>WARUM???</a:t>
            </a:r>
          </a:p>
          <a:p>
            <a:pPr marL="566420" lvl="2">
              <a:buFont typeface="Arial" panose="020F0502020204030204" pitchFamily="34" charset="0"/>
              <a:buChar char="•"/>
            </a:pPr>
            <a:r>
              <a:rPr lang="de-DE" sz="2400" dirty="0">
                <a:cs typeface="Calibri"/>
              </a:rPr>
              <a:t>Bei einer </a:t>
            </a:r>
            <a:r>
              <a:rPr lang="de-DE" sz="2400" b="1" dirty="0">
                <a:cs typeface="Calibri"/>
              </a:rPr>
              <a:t>Stuhlreihe</a:t>
            </a:r>
            <a:r>
              <a:rPr lang="de-DE" sz="2400" dirty="0">
                <a:cs typeface="Calibri"/>
              </a:rPr>
              <a:t> macht es einen </a:t>
            </a:r>
            <a:r>
              <a:rPr lang="de-DE" sz="2400" b="1" dirty="0">
                <a:cs typeface="Calibri"/>
              </a:rPr>
              <a:t>Unterschied für die Reihenfolge</a:t>
            </a:r>
            <a:r>
              <a:rPr lang="de-DE" sz="2400" dirty="0">
                <a:cs typeface="Calibri"/>
              </a:rPr>
              <a:t>, auf welchen Platz sich die erste Person setzt</a:t>
            </a:r>
          </a:p>
          <a:p>
            <a:pPr marL="566420" lvl="2">
              <a:buFont typeface="Arial" panose="020F0502020204030204" pitchFamily="34" charset="0"/>
              <a:buChar char="•"/>
            </a:pPr>
            <a:r>
              <a:rPr lang="de-DE" sz="2400" dirty="0">
                <a:cs typeface="Calibri"/>
              </a:rPr>
              <a:t>Bei einem Stuhlkreis jedoch nicht</a:t>
            </a:r>
          </a:p>
        </p:txBody>
      </p:sp>
      <p:pic>
        <p:nvPicPr>
          <p:cNvPr id="6" name="Grafik 6" descr="Ein Bild, das Zeichnung enthält.&#10;&#10;Mit sehr hoher Zuverlässigkeit generierte Beschreibung">
            <a:extLst>
              <a:ext uri="{FF2B5EF4-FFF2-40B4-BE49-F238E27FC236}">
                <a16:creationId xmlns:a16="http://schemas.microsoft.com/office/drawing/2014/main" id="{F68BB409-3F23-4BC7-8D0B-72515CB4395F}"/>
              </a:ext>
            </a:extLst>
          </p:cNvPr>
          <p:cNvPicPr>
            <a:picLocks noChangeAspect="1"/>
          </p:cNvPicPr>
          <p:nvPr/>
        </p:nvPicPr>
        <p:blipFill>
          <a:blip r:embed="rId2"/>
          <a:stretch>
            <a:fillRect/>
          </a:stretch>
        </p:blipFill>
        <p:spPr>
          <a:xfrm>
            <a:off x="8547970" y="4091348"/>
            <a:ext cx="3478061" cy="2183381"/>
          </a:xfrm>
          <a:prstGeom prst="rect">
            <a:avLst/>
          </a:prstGeom>
        </p:spPr>
      </p:pic>
      <p:pic>
        <p:nvPicPr>
          <p:cNvPr id="8" name="Grafik 8" descr="Ein Bild, das drinnen, Tisch, sitzend, Raum enthält.&#10;&#10;Mit sehr hoher Zuverlässigkeit generierte Beschreibung">
            <a:extLst>
              <a:ext uri="{FF2B5EF4-FFF2-40B4-BE49-F238E27FC236}">
                <a16:creationId xmlns:a16="http://schemas.microsoft.com/office/drawing/2014/main" id="{E9614F65-C042-4CC8-8F45-26C46F6E2A07}"/>
              </a:ext>
            </a:extLst>
          </p:cNvPr>
          <p:cNvPicPr>
            <a:picLocks noChangeAspect="1"/>
          </p:cNvPicPr>
          <p:nvPr/>
        </p:nvPicPr>
        <p:blipFill>
          <a:blip r:embed="rId3"/>
          <a:stretch>
            <a:fillRect/>
          </a:stretch>
        </p:blipFill>
        <p:spPr>
          <a:xfrm>
            <a:off x="8663797" y="1738139"/>
            <a:ext cx="3246406" cy="2360929"/>
          </a:xfrm>
          <a:prstGeom prst="rect">
            <a:avLst/>
          </a:prstGeom>
        </p:spPr>
      </p:pic>
    </p:spTree>
    <p:extLst>
      <p:ext uri="{BB962C8B-B14F-4D97-AF65-F5344CB8AC3E}">
        <p14:creationId xmlns:p14="http://schemas.microsoft.com/office/powerpoint/2010/main" val="106383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5676E-29E7-44E4-9FC3-C48F9057F7A2}"/>
              </a:ext>
            </a:extLst>
          </p:cNvPr>
          <p:cNvSpPr>
            <a:spLocks noGrp="1"/>
          </p:cNvSpPr>
          <p:nvPr>
            <p:ph type="title"/>
          </p:nvPr>
        </p:nvSpPr>
        <p:spPr/>
        <p:txBody>
          <a:bodyPr/>
          <a:lstStyle/>
          <a:p>
            <a:r>
              <a:rPr lang="de-DE">
                <a:cs typeface="Calibri Light"/>
              </a:rPr>
              <a:t>Gliederung</a:t>
            </a:r>
            <a:endParaRPr lang="de-DE"/>
          </a:p>
        </p:txBody>
      </p:sp>
      <p:sp>
        <p:nvSpPr>
          <p:cNvPr id="3" name="Inhaltsplatzhalter 2">
            <a:extLst>
              <a:ext uri="{FF2B5EF4-FFF2-40B4-BE49-F238E27FC236}">
                <a16:creationId xmlns:a16="http://schemas.microsoft.com/office/drawing/2014/main" id="{2B540085-90EF-4931-AEEA-9EFD44B12562}"/>
              </a:ext>
            </a:extLst>
          </p:cNvPr>
          <p:cNvSpPr>
            <a:spLocks noGrp="1"/>
          </p:cNvSpPr>
          <p:nvPr>
            <p:ph idx="1"/>
          </p:nvPr>
        </p:nvSpPr>
        <p:spPr/>
        <p:txBody>
          <a:bodyPr vert="horz" lIns="0" tIns="45720" rIns="0" bIns="45720" rtlCol="0" anchor="t">
            <a:normAutofit/>
          </a:bodyPr>
          <a:lstStyle/>
          <a:p>
            <a:r>
              <a:rPr lang="de-DE" dirty="0">
                <a:cs typeface="Calibri"/>
              </a:rPr>
              <a:t>1. Was bedeutet Permutation?</a:t>
            </a:r>
          </a:p>
          <a:p>
            <a:r>
              <a:rPr lang="de-DE" dirty="0">
                <a:cs typeface="Calibri"/>
              </a:rPr>
              <a:t>2. Permutation ohne und mit Wiederholung</a:t>
            </a:r>
          </a:p>
          <a:p>
            <a:r>
              <a:rPr lang="de-DE" dirty="0">
                <a:cs typeface="Calibri"/>
              </a:rPr>
              <a:t>3. Permutation mit nicht allen Elementen wohlverschieden</a:t>
            </a:r>
          </a:p>
          <a:p>
            <a:r>
              <a:rPr lang="de-DE" dirty="0">
                <a:cs typeface="Calibri"/>
              </a:rPr>
              <a:t>4. Problembeispiele</a:t>
            </a:r>
          </a:p>
        </p:txBody>
      </p:sp>
    </p:spTree>
    <p:extLst>
      <p:ext uri="{BB962C8B-B14F-4D97-AF65-F5344CB8AC3E}">
        <p14:creationId xmlns:p14="http://schemas.microsoft.com/office/powerpoint/2010/main" val="1093570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62F857-5975-4965-A93D-228AE8830454}"/>
              </a:ext>
            </a:extLst>
          </p:cNvPr>
          <p:cNvSpPr>
            <a:spLocks noGrp="1"/>
          </p:cNvSpPr>
          <p:nvPr>
            <p:ph type="title"/>
          </p:nvPr>
        </p:nvSpPr>
        <p:spPr>
          <a:xfrm>
            <a:off x="6411685" y="634946"/>
            <a:ext cx="5127171" cy="1292607"/>
          </a:xfrm>
        </p:spPr>
        <p:txBody>
          <a:bodyPr>
            <a:normAutofit/>
          </a:bodyPr>
          <a:lstStyle/>
          <a:p>
            <a:r>
              <a:rPr lang="de-DE" dirty="0">
                <a:cs typeface="Calibri Light"/>
              </a:rPr>
              <a:t>Und jetzt ihr! </a:t>
            </a:r>
            <a:endParaRPr lang="de-DE" dirty="0"/>
          </a:p>
        </p:txBody>
      </p:sp>
      <p:pic>
        <p:nvPicPr>
          <p:cNvPr id="4" name="Grafik 4" descr="Ein Bild, das draußen, Person, Gebäude, gehen enthält.&#10;&#10;Mit sehr hoher Zuverlässigkeit generierte Beschreibung">
            <a:extLst>
              <a:ext uri="{FF2B5EF4-FFF2-40B4-BE49-F238E27FC236}">
                <a16:creationId xmlns:a16="http://schemas.microsoft.com/office/drawing/2014/main" id="{1F783D1D-C377-447C-9C71-035B51FC4B23}"/>
              </a:ext>
            </a:extLst>
          </p:cNvPr>
          <p:cNvPicPr>
            <a:picLocks noChangeAspect="1"/>
          </p:cNvPicPr>
          <p:nvPr/>
        </p:nvPicPr>
        <p:blipFill>
          <a:blip r:embed="rId2"/>
          <a:stretch>
            <a:fillRect/>
          </a:stretch>
        </p:blipFill>
        <p:spPr>
          <a:xfrm>
            <a:off x="111230" y="111068"/>
            <a:ext cx="5451627" cy="3066539"/>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9DD4FC74-473A-4FBD-AA7D-EE73C94393EA}"/>
              </a:ext>
            </a:extLst>
          </p:cNvPr>
          <p:cNvSpPr>
            <a:spLocks noGrp="1"/>
          </p:cNvSpPr>
          <p:nvPr>
            <p:ph idx="1"/>
          </p:nvPr>
        </p:nvSpPr>
        <p:spPr>
          <a:xfrm>
            <a:off x="6411684" y="2170160"/>
            <a:ext cx="5127172" cy="3914594"/>
          </a:xfrm>
        </p:spPr>
        <p:txBody>
          <a:bodyPr vert="horz" lIns="0" tIns="45720" rIns="0" bIns="45720" rtlCol="0" anchor="t">
            <a:noAutofit/>
          </a:bodyPr>
          <a:lstStyle/>
          <a:p>
            <a:r>
              <a:rPr lang="de-DE" sz="2400" dirty="0">
                <a:cs typeface="Calibri"/>
              </a:rPr>
              <a:t>Gisela hat 6 Ponys. Sie plant mit ihren Reitschülern einen Ausritt und überlegt, wie viele mögliche Reihenfolgen es gibt, die 6 Tiere für den Ausritt in einer Reihe anzuordnen. Außerdem sollen die Ponys bei der nächsten Kerb im Ort als Attraktion ("Pferdekarussell") dienen. Gisela überlegt, wie viele Möglichkeiten sie hier hat, ihre Ponys auf der runden Fläche anzuordnen.</a:t>
            </a: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Grafik 6" descr="Ein Bild, das Decke, Person, Personen, stehend enthält.&#10;&#10;Mit sehr hoher Zuverlässigkeit generierte Beschreibung">
            <a:extLst>
              <a:ext uri="{FF2B5EF4-FFF2-40B4-BE49-F238E27FC236}">
                <a16:creationId xmlns:a16="http://schemas.microsoft.com/office/drawing/2014/main" id="{838F662E-A936-4C9E-909E-96884BA40A0B}"/>
              </a:ext>
            </a:extLst>
          </p:cNvPr>
          <p:cNvPicPr>
            <a:picLocks noChangeAspect="1"/>
          </p:cNvPicPr>
          <p:nvPr/>
        </p:nvPicPr>
        <p:blipFill>
          <a:blip r:embed="rId3"/>
          <a:stretch>
            <a:fillRect/>
          </a:stretch>
        </p:blipFill>
        <p:spPr>
          <a:xfrm>
            <a:off x="109268" y="3175958"/>
            <a:ext cx="5460519" cy="3194646"/>
          </a:xfrm>
          <a:prstGeom prst="rect">
            <a:avLst/>
          </a:prstGeom>
        </p:spPr>
      </p:pic>
    </p:spTree>
    <p:extLst>
      <p:ext uri="{BB962C8B-B14F-4D97-AF65-F5344CB8AC3E}">
        <p14:creationId xmlns:p14="http://schemas.microsoft.com/office/powerpoint/2010/main" val="2067035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C697D-202D-44DF-BD0B-ED7841FD1C23}"/>
              </a:ext>
            </a:extLst>
          </p:cNvPr>
          <p:cNvSpPr>
            <a:spLocks noGrp="1"/>
          </p:cNvSpPr>
          <p:nvPr>
            <p:ph type="title"/>
          </p:nvPr>
        </p:nvSpPr>
        <p:spPr/>
        <p:txBody>
          <a:bodyPr/>
          <a:lstStyle/>
          <a:p>
            <a:r>
              <a:rPr lang="de-DE" dirty="0">
                <a:cs typeface="Calibri Light"/>
              </a:rPr>
              <a:t>Lösung</a:t>
            </a:r>
            <a:endParaRPr lang="de-DE" dirty="0"/>
          </a:p>
        </p:txBody>
      </p:sp>
      <p:sp>
        <p:nvSpPr>
          <p:cNvPr id="3" name="Inhaltsplatzhalter 2">
            <a:extLst>
              <a:ext uri="{FF2B5EF4-FFF2-40B4-BE49-F238E27FC236}">
                <a16:creationId xmlns:a16="http://schemas.microsoft.com/office/drawing/2014/main" id="{A7F471D2-6F88-4022-B827-09F9D2C1A5BD}"/>
              </a:ext>
            </a:extLst>
          </p:cNvPr>
          <p:cNvSpPr>
            <a:spLocks noGrp="1"/>
          </p:cNvSpPr>
          <p:nvPr>
            <p:ph idx="1"/>
          </p:nvPr>
        </p:nvSpPr>
        <p:spPr>
          <a:xfrm>
            <a:off x="1097280" y="2147658"/>
            <a:ext cx="10058400" cy="3721436"/>
          </a:xfrm>
        </p:spPr>
        <p:txBody>
          <a:bodyPr vert="horz" lIns="0" tIns="45720" rIns="0" bIns="45720" rtlCol="0" anchor="t">
            <a:normAutofit/>
          </a:bodyPr>
          <a:lstStyle/>
          <a:p>
            <a:r>
              <a:rPr lang="de-DE" sz="3200" dirty="0">
                <a:cs typeface="Calibri"/>
              </a:rPr>
              <a:t>Für den Ausritt gibt es 6!=720 mögliche Reihenfolgen. Für das Pferdekarussell gibt es (6-1)!=120 mögliche Anordnungen.</a:t>
            </a:r>
            <a:endParaRPr lang="de-DE" sz="2800" dirty="0">
              <a:cs typeface="Calibri" panose="020F0502020204030204"/>
            </a:endParaRPr>
          </a:p>
        </p:txBody>
      </p:sp>
    </p:spTree>
    <p:extLst>
      <p:ext uri="{BB962C8B-B14F-4D97-AF65-F5344CB8AC3E}">
        <p14:creationId xmlns:p14="http://schemas.microsoft.com/office/powerpoint/2010/main" val="357868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36571-2440-4C60-9B70-A7BE6AED5315}"/>
              </a:ext>
            </a:extLst>
          </p:cNvPr>
          <p:cNvSpPr>
            <a:spLocks noGrp="1"/>
          </p:cNvSpPr>
          <p:nvPr>
            <p:ph type="title"/>
          </p:nvPr>
        </p:nvSpPr>
        <p:spPr/>
        <p:txBody>
          <a:bodyPr/>
          <a:lstStyle/>
          <a:p>
            <a:r>
              <a:rPr lang="de-DE">
                <a:cs typeface="Calibri Light"/>
              </a:rPr>
              <a:t>Problembeispiel – Nebeneinander Sitzen</a:t>
            </a:r>
            <a:endParaRPr lang="de-DE"/>
          </a:p>
        </p:txBody>
      </p:sp>
      <p:sp>
        <p:nvSpPr>
          <p:cNvPr id="3" name="Inhaltsplatzhalter 2">
            <a:extLst>
              <a:ext uri="{FF2B5EF4-FFF2-40B4-BE49-F238E27FC236}">
                <a16:creationId xmlns:a16="http://schemas.microsoft.com/office/drawing/2014/main" id="{A3025B9A-E5A5-41F8-B731-8E6E8CE90D43}"/>
              </a:ext>
            </a:extLst>
          </p:cNvPr>
          <p:cNvSpPr>
            <a:spLocks noGrp="1"/>
          </p:cNvSpPr>
          <p:nvPr>
            <p:ph idx="1"/>
          </p:nvPr>
        </p:nvSpPr>
        <p:spPr/>
        <p:txBody>
          <a:bodyPr vert="horz" lIns="0" tIns="45720" rIns="0" bIns="45720" rtlCol="0" anchor="t">
            <a:normAutofit/>
          </a:bodyPr>
          <a:lstStyle/>
          <a:p>
            <a:pPr marL="383540" lvl="1">
              <a:buFont typeface="Arial" panose="020F0502020204030204" pitchFamily="34" charset="0"/>
              <a:buChar char="•"/>
            </a:pPr>
            <a:r>
              <a:rPr lang="de-DE" sz="2000" dirty="0">
                <a:ea typeface="+mn-lt"/>
                <a:cs typeface="+mn-lt"/>
              </a:rPr>
              <a:t>Kurt möchte gerne neben Lisa sitzen. Wie groß ist hierfür die Wahrscheinlichkeit bei rein zufälliger Sitzordnung a) in der Stuhlreihe mit 8 Plätzen und b) am runden Tisch?</a:t>
            </a:r>
            <a:endParaRPr lang="de-DE" sz="2000">
              <a:cs typeface="Calibri" panose="020F0502020204030204"/>
            </a:endParaRPr>
          </a:p>
          <a:p>
            <a:pPr>
              <a:buFont typeface="Arial" panose="020F0502020204030204" pitchFamily="34" charset="0"/>
              <a:buChar char="•"/>
            </a:pPr>
            <a:endParaRPr lang="de-DE" sz="2400">
              <a:cs typeface="Calibri"/>
            </a:endParaRPr>
          </a:p>
          <a:p>
            <a:pPr marL="383540" lvl="1">
              <a:buFont typeface="Arial" panose="020F0502020204030204" pitchFamily="34" charset="0"/>
              <a:buChar char="•"/>
            </a:pPr>
            <a:r>
              <a:rPr lang="de-DE" sz="2000" dirty="0">
                <a:cs typeface="Calibri"/>
              </a:rPr>
              <a:t>Wahrscheinlichkeit p= Günstige Fälle/ Mögliche Fälle</a:t>
            </a:r>
          </a:p>
        </p:txBody>
      </p:sp>
    </p:spTree>
    <p:extLst>
      <p:ext uri="{BB962C8B-B14F-4D97-AF65-F5344CB8AC3E}">
        <p14:creationId xmlns:p14="http://schemas.microsoft.com/office/powerpoint/2010/main" val="171844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52C9C-3819-40A9-BB08-01D95C016DED}"/>
              </a:ext>
            </a:extLst>
          </p:cNvPr>
          <p:cNvSpPr>
            <a:spLocks noGrp="1"/>
          </p:cNvSpPr>
          <p:nvPr>
            <p:ph type="title"/>
          </p:nvPr>
        </p:nvSpPr>
        <p:spPr>
          <a:xfrm>
            <a:off x="1097280" y="559772"/>
            <a:ext cx="10058400" cy="1436381"/>
          </a:xfrm>
        </p:spPr>
        <p:txBody>
          <a:bodyPr>
            <a:normAutofit/>
          </a:bodyPr>
          <a:lstStyle/>
          <a:p>
            <a:br>
              <a:rPr lang="de-DE">
                <a:ea typeface="+mj-lt"/>
                <a:cs typeface="+mj-lt"/>
              </a:rPr>
            </a:br>
            <a:r>
              <a:rPr lang="de-DE">
                <a:ea typeface="+mj-lt"/>
                <a:cs typeface="+mj-lt"/>
              </a:rPr>
              <a:t>Problembeispiel – Nebeneinander Sitzen</a:t>
            </a:r>
          </a:p>
          <a:p>
            <a:endParaRPr lang="de-DE">
              <a:cs typeface="Calibri Light"/>
            </a:endParaRPr>
          </a:p>
        </p:txBody>
      </p:sp>
      <p:sp>
        <p:nvSpPr>
          <p:cNvPr id="3" name="Inhaltsplatzhalter 2">
            <a:extLst>
              <a:ext uri="{FF2B5EF4-FFF2-40B4-BE49-F238E27FC236}">
                <a16:creationId xmlns:a16="http://schemas.microsoft.com/office/drawing/2014/main" id="{EB884259-B0D4-45D9-9C75-EB2CD0D7EFF8}"/>
              </a:ext>
            </a:extLst>
          </p:cNvPr>
          <p:cNvSpPr>
            <a:spLocks noGrp="1"/>
          </p:cNvSpPr>
          <p:nvPr>
            <p:ph idx="1"/>
          </p:nvPr>
        </p:nvSpPr>
        <p:spPr/>
        <p:txBody>
          <a:bodyPr vert="horz" lIns="0" tIns="45720" rIns="0" bIns="45720" rtlCol="0" anchor="t">
            <a:normAutofit/>
          </a:bodyPr>
          <a:lstStyle/>
          <a:p>
            <a:r>
              <a:rPr lang="de-DE" dirty="0">
                <a:cs typeface="Calibri"/>
              </a:rPr>
              <a:t>A) Stuhlreihe </a:t>
            </a:r>
          </a:p>
          <a:p>
            <a:pPr marL="383540" lvl="1">
              <a:buFont typeface="Arial" panose="020F0502020204030204" pitchFamily="34" charset="0"/>
              <a:buChar char="•"/>
            </a:pPr>
            <a:r>
              <a:rPr lang="de-DE" sz="2000" dirty="0">
                <a:cs typeface="Calibri"/>
              </a:rPr>
              <a:t>Günstige Fälle : Formel</a:t>
            </a:r>
            <a:r>
              <a:rPr lang="de-DE" sz="2200" dirty="0">
                <a:cs typeface="Calibri"/>
              </a:rPr>
              <a:t>                                                  </a:t>
            </a:r>
            <a:endParaRPr lang="de-DE" sz="2200" dirty="0">
              <a:ea typeface="+mn-lt"/>
              <a:cs typeface="+mn-lt"/>
            </a:endParaRPr>
          </a:p>
          <a:p>
            <a:pPr marL="566420" lvl="2">
              <a:buFont typeface="Arial" panose="020F0502020204030204" pitchFamily="34" charset="0"/>
              <a:buChar char="•"/>
            </a:pPr>
            <a:r>
              <a:rPr lang="de-DE" sz="1600" dirty="0">
                <a:ea typeface="+mn-lt"/>
                <a:cs typeface="+mn-lt"/>
              </a:rPr>
              <a:t>mit n= Anzahl der Elemente und k= Mächtigkeit des Block</a:t>
            </a:r>
            <a:endParaRPr lang="de-DE" sz="1600">
              <a:cs typeface="Calibri"/>
            </a:endParaRPr>
          </a:p>
          <a:p>
            <a:pPr marL="383540" lvl="1">
              <a:buFont typeface="Arial" panose="020F0502020204030204" pitchFamily="34" charset="0"/>
              <a:buChar char="•"/>
            </a:pPr>
            <a:r>
              <a:rPr lang="de-DE" sz="2000" dirty="0">
                <a:cs typeface="Calibri"/>
              </a:rPr>
              <a:t>Einsetzen der Werte in Formel: N= (8-2+1)*2!*(8-2)! = 7*2!*6! </a:t>
            </a:r>
          </a:p>
          <a:p>
            <a:pPr marL="383540" lvl="1">
              <a:buFont typeface="Arial" panose="020F0502020204030204" pitchFamily="34" charset="0"/>
              <a:buChar char="•"/>
            </a:pPr>
            <a:r>
              <a:rPr lang="de-DE" sz="2000" dirty="0">
                <a:cs typeface="Calibri"/>
              </a:rPr>
              <a:t>Mögliche Fälle: N= n! -&gt; N= 8!</a:t>
            </a:r>
          </a:p>
          <a:p>
            <a:pPr marL="383540" lvl="1">
              <a:buFont typeface="Arial" panose="020F0502020204030204" pitchFamily="34" charset="0"/>
              <a:buChar char="•"/>
            </a:pPr>
            <a:r>
              <a:rPr lang="de-DE" sz="2000" dirty="0">
                <a:cs typeface="Calibri"/>
              </a:rPr>
              <a:t>Wahrscheinlichkeit p= (7*2!*6!)/8! = 25%</a:t>
            </a:r>
          </a:p>
          <a:p>
            <a:pPr marL="486410" lvl="1" indent="-285750"/>
            <a:endParaRPr lang="de-DE" sz="2000">
              <a:cs typeface="Calibri"/>
            </a:endParaRPr>
          </a:p>
          <a:p>
            <a:pPr marL="486410" lvl="1" indent="-285750"/>
            <a:endParaRPr lang="de-DE" sz="2000">
              <a:cs typeface="Calibri"/>
            </a:endParaRPr>
          </a:p>
          <a:p>
            <a:pPr marL="486410" lvl="1" indent="-285750"/>
            <a:endParaRPr lang="de-DE" sz="2000">
              <a:cs typeface="Calibri"/>
            </a:endParaRPr>
          </a:p>
          <a:p>
            <a:pPr marL="486410" lvl="1" indent="-285750"/>
            <a:endParaRPr lang="de-DE">
              <a:cs typeface="Calibri"/>
            </a:endParaRPr>
          </a:p>
          <a:p>
            <a:pPr marL="486410" lvl="1" indent="-285750"/>
            <a:endParaRPr lang="de-DE">
              <a:cs typeface="Calibri"/>
            </a:endParaRPr>
          </a:p>
          <a:p>
            <a:pPr marL="486410" lvl="1" indent="-285750"/>
            <a:endParaRPr lang="de-DE">
              <a:cs typeface="Calibri"/>
            </a:endParaRPr>
          </a:p>
          <a:p>
            <a:pPr marL="200660" lvl="1" indent="0">
              <a:buNone/>
            </a:pPr>
            <a:endParaRPr lang="de-DE">
              <a:cs typeface="Calibri"/>
            </a:endParaRPr>
          </a:p>
          <a:p>
            <a:pPr marL="200660" lvl="1" indent="0">
              <a:buNone/>
            </a:pPr>
            <a:endParaRPr lang="de-DE">
              <a:cs typeface="Calibri"/>
            </a:endParaRPr>
          </a:p>
          <a:p>
            <a:pPr marL="200660" lvl="1" indent="0">
              <a:buNone/>
            </a:pPr>
            <a:endParaRPr lang="de-DE">
              <a:cs typeface="Calibri"/>
            </a:endParaRPr>
          </a:p>
          <a:p>
            <a:pPr marL="200660" lvl="1" indent="0">
              <a:buNone/>
            </a:pPr>
            <a:endParaRPr lang="de-DE">
              <a:cs typeface="Calibri"/>
            </a:endParaRPr>
          </a:p>
          <a:p>
            <a:pPr marL="1699895" lvl="8">
              <a:buFont typeface="Arial" panose="020F0502020204030204" pitchFamily="34" charset="0"/>
              <a:buChar char="•"/>
            </a:pPr>
            <a:endParaRPr lang="de-DE">
              <a:cs typeface="Calibri"/>
            </a:endParaRPr>
          </a:p>
          <a:p>
            <a:pPr marL="1699895" lvl="8">
              <a:buFont typeface="Arial" panose="020F0502020204030204" pitchFamily="34" charset="0"/>
              <a:buChar char="•"/>
            </a:pPr>
            <a:endParaRPr lang="de-DE">
              <a:cs typeface="Calibri"/>
            </a:endParaRPr>
          </a:p>
        </p:txBody>
      </p:sp>
      <p:pic>
        <p:nvPicPr>
          <p:cNvPr id="4" name="Grafik 4">
            <a:extLst>
              <a:ext uri="{FF2B5EF4-FFF2-40B4-BE49-F238E27FC236}">
                <a16:creationId xmlns:a16="http://schemas.microsoft.com/office/drawing/2014/main" id="{841367DB-BE37-450B-8772-67815A88D5E2}"/>
              </a:ext>
            </a:extLst>
          </p:cNvPr>
          <p:cNvPicPr>
            <a:picLocks noChangeAspect="1"/>
          </p:cNvPicPr>
          <p:nvPr/>
        </p:nvPicPr>
        <p:blipFill>
          <a:blip r:embed="rId2"/>
          <a:stretch>
            <a:fillRect/>
          </a:stretch>
        </p:blipFill>
        <p:spPr>
          <a:xfrm>
            <a:off x="4387441" y="2174354"/>
            <a:ext cx="2994803" cy="396455"/>
          </a:xfrm>
          <a:prstGeom prst="rect">
            <a:avLst/>
          </a:prstGeom>
        </p:spPr>
      </p:pic>
      <p:pic>
        <p:nvPicPr>
          <p:cNvPr id="6" name="Grafik 6" descr="Ein Bild, das Screenshot enthält.&#10;&#10;Mit sehr hoher Zuverlässigkeit generierte Beschreibung">
            <a:extLst>
              <a:ext uri="{FF2B5EF4-FFF2-40B4-BE49-F238E27FC236}">
                <a16:creationId xmlns:a16="http://schemas.microsoft.com/office/drawing/2014/main" id="{A8DC9664-28A1-47D9-A38D-FB75741F8DBB}"/>
              </a:ext>
            </a:extLst>
          </p:cNvPr>
          <p:cNvPicPr>
            <a:picLocks noChangeAspect="1"/>
          </p:cNvPicPr>
          <p:nvPr/>
        </p:nvPicPr>
        <p:blipFill>
          <a:blip r:embed="rId3"/>
          <a:stretch>
            <a:fillRect/>
          </a:stretch>
        </p:blipFill>
        <p:spPr>
          <a:xfrm>
            <a:off x="8801460" y="1842909"/>
            <a:ext cx="2942326" cy="2999655"/>
          </a:xfrm>
          <a:prstGeom prst="rect">
            <a:avLst/>
          </a:prstGeom>
        </p:spPr>
      </p:pic>
      <p:pic>
        <p:nvPicPr>
          <p:cNvPr id="8" name="Grafik 8" descr="Ein Bild, das Tisch, drinnen, Personen, Gruppe enthält.&#10;&#10;Mit sehr hoher Zuverlässigkeit generierte Beschreibung">
            <a:extLst>
              <a:ext uri="{FF2B5EF4-FFF2-40B4-BE49-F238E27FC236}">
                <a16:creationId xmlns:a16="http://schemas.microsoft.com/office/drawing/2014/main" id="{9377F83C-4FBD-42AC-81CD-4F32216298ED}"/>
              </a:ext>
            </a:extLst>
          </p:cNvPr>
          <p:cNvPicPr>
            <a:picLocks noChangeAspect="1"/>
          </p:cNvPicPr>
          <p:nvPr/>
        </p:nvPicPr>
        <p:blipFill>
          <a:blip r:embed="rId4"/>
          <a:stretch>
            <a:fillRect/>
          </a:stretch>
        </p:blipFill>
        <p:spPr>
          <a:xfrm>
            <a:off x="7154175" y="4435377"/>
            <a:ext cx="3131388" cy="1840380"/>
          </a:xfrm>
          <a:prstGeom prst="rect">
            <a:avLst/>
          </a:prstGeom>
        </p:spPr>
      </p:pic>
    </p:spTree>
    <p:extLst>
      <p:ext uri="{BB962C8B-B14F-4D97-AF65-F5344CB8AC3E}">
        <p14:creationId xmlns:p14="http://schemas.microsoft.com/office/powerpoint/2010/main" val="4228181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53F9D-ADD9-49AE-B582-3257BC590F2F}"/>
              </a:ext>
            </a:extLst>
          </p:cNvPr>
          <p:cNvSpPr>
            <a:spLocks noGrp="1"/>
          </p:cNvSpPr>
          <p:nvPr>
            <p:ph type="title"/>
          </p:nvPr>
        </p:nvSpPr>
        <p:spPr>
          <a:xfrm>
            <a:off x="1097280" y="933584"/>
            <a:ext cx="10058400" cy="1608908"/>
          </a:xfrm>
        </p:spPr>
        <p:txBody>
          <a:bodyPr/>
          <a:lstStyle/>
          <a:p>
            <a:r>
              <a:rPr lang="de-DE">
                <a:cs typeface="Calibri Light"/>
              </a:rPr>
              <a:t>Problembeispiel – Nebeneinander Sitzen</a:t>
            </a:r>
            <a:endParaRPr lang="en-US">
              <a:ea typeface="+mj-lt"/>
              <a:cs typeface="+mj-lt"/>
            </a:endParaRPr>
          </a:p>
          <a:p>
            <a:endParaRPr lang="de-DE">
              <a:ea typeface="+mj-lt"/>
              <a:cs typeface="+mj-lt"/>
            </a:endParaRPr>
          </a:p>
          <a:p>
            <a:endParaRPr lang="de-DE">
              <a:cs typeface="Calibri Light"/>
            </a:endParaRPr>
          </a:p>
        </p:txBody>
      </p:sp>
      <p:sp>
        <p:nvSpPr>
          <p:cNvPr id="3" name="Inhaltsplatzhalter 2">
            <a:extLst>
              <a:ext uri="{FF2B5EF4-FFF2-40B4-BE49-F238E27FC236}">
                <a16:creationId xmlns:a16="http://schemas.microsoft.com/office/drawing/2014/main" id="{2011D5F4-521C-4D73-BDED-8D814F1DBE3A}"/>
              </a:ext>
            </a:extLst>
          </p:cNvPr>
          <p:cNvSpPr>
            <a:spLocks noGrp="1"/>
          </p:cNvSpPr>
          <p:nvPr>
            <p:ph idx="1"/>
          </p:nvPr>
        </p:nvSpPr>
        <p:spPr>
          <a:xfrm>
            <a:off x="895997" y="1788225"/>
            <a:ext cx="10058400" cy="4023360"/>
          </a:xfrm>
        </p:spPr>
        <p:txBody>
          <a:bodyPr vert="horz" lIns="0" tIns="45720" rIns="0" bIns="45720" rtlCol="0" anchor="t">
            <a:normAutofit/>
          </a:bodyPr>
          <a:lstStyle/>
          <a:p>
            <a:r>
              <a:rPr lang="de-DE" dirty="0">
                <a:cs typeface="Calibri"/>
              </a:rPr>
              <a:t>B) Runder Tisch</a:t>
            </a:r>
          </a:p>
          <a:p>
            <a:pPr marL="383540" lvl="1">
              <a:buFont typeface="Arial" panose="020F0502020204030204" pitchFamily="34" charset="0"/>
              <a:buChar char="•"/>
            </a:pPr>
            <a:r>
              <a:rPr lang="de-DE" sz="2000" dirty="0">
                <a:cs typeface="Calibri"/>
              </a:rPr>
              <a:t>Günstige Fälle: Formel</a:t>
            </a:r>
          </a:p>
          <a:p>
            <a:pPr marL="566420" lvl="2">
              <a:buFont typeface="Arial" panose="020F0502020204030204" pitchFamily="34" charset="0"/>
              <a:buChar char="•"/>
            </a:pPr>
            <a:r>
              <a:rPr lang="de-DE" sz="1600" dirty="0">
                <a:cs typeface="Calibri"/>
              </a:rPr>
              <a:t>(n-k+1) fällt in diesem Fall weg, da an einem runden Tisch die absolute Position des zweier Blocks irrelevant ist</a:t>
            </a:r>
          </a:p>
          <a:p>
            <a:pPr marL="383540" lvl="1">
              <a:buFont typeface="Arial" panose="020F0502020204030204" pitchFamily="34" charset="0"/>
              <a:buChar char="•"/>
            </a:pPr>
            <a:r>
              <a:rPr lang="de-DE" sz="2000" dirty="0">
                <a:cs typeface="Calibri"/>
              </a:rPr>
              <a:t>Einsetzen in die Formel: N= 2!*(8-2)! = 2!*6!</a:t>
            </a:r>
          </a:p>
          <a:p>
            <a:pPr marL="383540" lvl="1">
              <a:buFont typeface="Arial" panose="020F0502020204030204" pitchFamily="34" charset="0"/>
              <a:buChar char="•"/>
            </a:pPr>
            <a:r>
              <a:rPr lang="de-DE" sz="2000" dirty="0">
                <a:cs typeface="Calibri"/>
              </a:rPr>
              <a:t>Mögliche Fälle: Formel für Ringpermutation: N= (n-1)! = (8-1)!</a:t>
            </a:r>
          </a:p>
          <a:p>
            <a:pPr marL="383540" lvl="1">
              <a:buFont typeface="Arial" panose="020F0502020204030204" pitchFamily="34" charset="0"/>
              <a:buChar char="•"/>
            </a:pPr>
            <a:r>
              <a:rPr lang="de-DE" sz="2000" dirty="0">
                <a:cs typeface="Calibri"/>
              </a:rPr>
              <a:t>P= Günstige/Mögliche= (2!*6!)/(8-1)! = 0,29</a:t>
            </a:r>
          </a:p>
          <a:p>
            <a:pPr marL="383540" lvl="1">
              <a:buFont typeface="Arial" panose="020F0502020204030204" pitchFamily="34" charset="0"/>
              <a:buChar char="•"/>
            </a:pPr>
            <a:endParaRPr lang="de-DE" sz="2000">
              <a:cs typeface="Calibri"/>
            </a:endParaRPr>
          </a:p>
          <a:p>
            <a:pPr marL="383540" lvl="1">
              <a:buFont typeface="Arial" panose="020F0502020204030204" pitchFamily="34" charset="0"/>
              <a:buChar char="•"/>
            </a:pPr>
            <a:endParaRPr lang="de-DE" sz="2000">
              <a:cs typeface="Calibri"/>
            </a:endParaRPr>
          </a:p>
        </p:txBody>
      </p:sp>
      <p:pic>
        <p:nvPicPr>
          <p:cNvPr id="4" name="Grafik 4">
            <a:extLst>
              <a:ext uri="{FF2B5EF4-FFF2-40B4-BE49-F238E27FC236}">
                <a16:creationId xmlns:a16="http://schemas.microsoft.com/office/drawing/2014/main" id="{554D2341-C9F2-4146-B217-283D321273E8}"/>
              </a:ext>
            </a:extLst>
          </p:cNvPr>
          <p:cNvPicPr>
            <a:picLocks noChangeAspect="1"/>
          </p:cNvPicPr>
          <p:nvPr/>
        </p:nvPicPr>
        <p:blipFill>
          <a:blip r:embed="rId2"/>
          <a:stretch>
            <a:fillRect/>
          </a:stretch>
        </p:blipFill>
        <p:spPr>
          <a:xfrm>
            <a:off x="3712482" y="1937431"/>
            <a:ext cx="1805615" cy="463309"/>
          </a:xfrm>
          <a:prstGeom prst="rect">
            <a:avLst/>
          </a:prstGeom>
        </p:spPr>
      </p:pic>
      <p:pic>
        <p:nvPicPr>
          <p:cNvPr id="6" name="Grafik 6" descr="Ein Bild, das Text, Raum enthält.&#10;&#10;Mit sehr hoher Zuverlässigkeit generierte Beschreibung">
            <a:extLst>
              <a:ext uri="{FF2B5EF4-FFF2-40B4-BE49-F238E27FC236}">
                <a16:creationId xmlns:a16="http://schemas.microsoft.com/office/drawing/2014/main" id="{28DF5207-1859-4663-9D46-D3CDA4635A27}"/>
              </a:ext>
            </a:extLst>
          </p:cNvPr>
          <p:cNvPicPr>
            <a:picLocks noChangeAspect="1"/>
          </p:cNvPicPr>
          <p:nvPr/>
        </p:nvPicPr>
        <p:blipFill>
          <a:blip r:embed="rId3"/>
          <a:stretch>
            <a:fillRect/>
          </a:stretch>
        </p:blipFill>
        <p:spPr>
          <a:xfrm>
            <a:off x="7829910" y="3043878"/>
            <a:ext cx="4137802" cy="3099377"/>
          </a:xfrm>
          <a:prstGeom prst="rect">
            <a:avLst/>
          </a:prstGeom>
        </p:spPr>
      </p:pic>
      <p:sp>
        <p:nvSpPr>
          <p:cNvPr id="8" name="Ellipse 7">
            <a:extLst>
              <a:ext uri="{FF2B5EF4-FFF2-40B4-BE49-F238E27FC236}">
                <a16:creationId xmlns:a16="http://schemas.microsoft.com/office/drawing/2014/main" id="{11615EA8-3716-47A2-AE91-6BAB66D0FE8A}"/>
              </a:ext>
            </a:extLst>
          </p:cNvPr>
          <p:cNvSpPr/>
          <p:nvPr/>
        </p:nvSpPr>
        <p:spPr>
          <a:xfrm>
            <a:off x="8025442" y="3043687"/>
            <a:ext cx="1992701" cy="9000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4966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A31BC-017E-4BFA-B61F-F14C382843C6}"/>
              </a:ext>
            </a:extLst>
          </p:cNvPr>
          <p:cNvSpPr>
            <a:spLocks noGrp="1"/>
          </p:cNvSpPr>
          <p:nvPr>
            <p:ph type="title"/>
          </p:nvPr>
        </p:nvSpPr>
        <p:spPr/>
        <p:txBody>
          <a:bodyPr/>
          <a:lstStyle/>
          <a:p>
            <a:r>
              <a:rPr lang="de-DE">
                <a:cs typeface="Calibri Light"/>
              </a:rPr>
              <a:t>Problembeispiel - Geburtstagsproblem</a:t>
            </a:r>
            <a:endParaRPr lang="de-DE"/>
          </a:p>
        </p:txBody>
      </p:sp>
      <p:sp>
        <p:nvSpPr>
          <p:cNvPr id="3" name="Inhaltsplatzhalter 2">
            <a:extLst>
              <a:ext uri="{FF2B5EF4-FFF2-40B4-BE49-F238E27FC236}">
                <a16:creationId xmlns:a16="http://schemas.microsoft.com/office/drawing/2014/main" id="{2D1343B3-A1E4-48DB-BE29-1A5FE0B02BFB}"/>
              </a:ext>
            </a:extLst>
          </p:cNvPr>
          <p:cNvSpPr>
            <a:spLocks noGrp="1"/>
          </p:cNvSpPr>
          <p:nvPr>
            <p:ph idx="1"/>
          </p:nvPr>
        </p:nvSpPr>
        <p:spPr/>
        <p:txBody>
          <a:bodyPr vert="horz" lIns="0" tIns="45720" rIns="0" bIns="45720" rtlCol="0" anchor="t">
            <a:normAutofit/>
          </a:bodyPr>
          <a:lstStyle/>
          <a:p>
            <a:pPr marL="486410" lvl="1" indent="-285750">
              <a:buFont typeface="Arial" pitchFamily="34" charset="0"/>
              <a:buChar char="•"/>
            </a:pPr>
            <a:r>
              <a:rPr lang="de-DE" sz="2000" dirty="0">
                <a:ea typeface="+mn-lt"/>
                <a:cs typeface="+mn-lt"/>
              </a:rPr>
              <a:t>Frage: Wie viele Leute muss ich auf eine Party einladen, so dass die Wahrscheinlichkeit, dass mindestens 2 Leute denselben Geburtstag haben (Ereignis A), gleich der Wahrscheinlichkeit ist, dass alle verschiedene Geburtstage haben (Ereignis B)?</a:t>
            </a:r>
            <a:endParaRPr lang="de-DE" sz="2000" dirty="0">
              <a:cs typeface="Calibri"/>
            </a:endParaRPr>
          </a:p>
          <a:p>
            <a:pPr marL="486410" lvl="1" indent="-285750">
              <a:buFont typeface="Arial" pitchFamily="34" charset="0"/>
              <a:buChar char="•"/>
            </a:pPr>
            <a:r>
              <a:rPr lang="de-DE" sz="2000" dirty="0">
                <a:ea typeface="+mn-lt"/>
                <a:cs typeface="+mn-lt"/>
              </a:rPr>
              <a:t>Annahme: Alle Geburtstage im Jahr sind gleich wahrscheinlich</a:t>
            </a:r>
            <a:endParaRPr lang="de-DE" sz="2000" dirty="0">
              <a:cs typeface="Calibri"/>
            </a:endParaRPr>
          </a:p>
          <a:p>
            <a:pPr marL="486410" lvl="1" indent="-285750">
              <a:buFont typeface="Arial" pitchFamily="34" charset="0"/>
              <a:buChar char="•"/>
            </a:pPr>
            <a:r>
              <a:rPr lang="de-DE" sz="2000" dirty="0">
                <a:ea typeface="+mn-lt"/>
                <a:cs typeface="+mn-lt"/>
              </a:rPr>
              <a:t>Ereignisse A und B sind komplementär </a:t>
            </a:r>
          </a:p>
          <a:p>
            <a:pPr marL="486410" lvl="1" indent="-285750">
              <a:buFont typeface="Arial" pitchFamily="34" charset="0"/>
              <a:buChar char="•"/>
            </a:pPr>
            <a:r>
              <a:rPr lang="de-DE" sz="2000" dirty="0">
                <a:ea typeface="+mn-lt"/>
                <a:cs typeface="+mn-lt"/>
              </a:rPr>
              <a:t>Es gilt: P (Ereignis A: mindestens zwei gleiche Geb.) = 1 – P (Ereignis B: alle Geb. Verschieden)</a:t>
            </a:r>
            <a:endParaRPr lang="de-DE" sz="2000" dirty="0">
              <a:cs typeface="Calibri" panose="020F0502020204030204"/>
            </a:endParaRPr>
          </a:p>
          <a:p>
            <a:pPr marL="486410" lvl="1" indent="-285750">
              <a:buFont typeface="Arial" pitchFamily="34" charset="0"/>
              <a:buChar char="•"/>
            </a:pPr>
            <a:r>
              <a:rPr lang="de-DE" sz="2000" dirty="0">
                <a:cs typeface="Calibri" panose="020F0502020204030204"/>
              </a:rPr>
              <a:t>P(A) = 1 – P(B) = 0.5</a:t>
            </a:r>
          </a:p>
          <a:p>
            <a:pPr marL="383540" lvl="1">
              <a:buFont typeface="Arial" panose="020F0502020204030204" pitchFamily="34" charset="0"/>
              <a:buChar char="•"/>
            </a:pPr>
            <a:endParaRPr lang="de-DE">
              <a:cs typeface="Calibri" panose="020F0502020204030204"/>
            </a:endParaRPr>
          </a:p>
        </p:txBody>
      </p:sp>
      <p:pic>
        <p:nvPicPr>
          <p:cNvPr id="6" name="Grafik 6">
            <a:extLst>
              <a:ext uri="{FF2B5EF4-FFF2-40B4-BE49-F238E27FC236}">
                <a16:creationId xmlns:a16="http://schemas.microsoft.com/office/drawing/2014/main" id="{109CE14A-2CA7-411B-B3E7-3BBBCEEE0BEB}"/>
              </a:ext>
            </a:extLst>
          </p:cNvPr>
          <p:cNvPicPr>
            <a:picLocks noChangeAspect="1"/>
          </p:cNvPicPr>
          <p:nvPr/>
        </p:nvPicPr>
        <p:blipFill>
          <a:blip r:embed="rId2"/>
          <a:stretch>
            <a:fillRect/>
          </a:stretch>
        </p:blipFill>
        <p:spPr>
          <a:xfrm>
            <a:off x="5669697" y="2982760"/>
            <a:ext cx="647700" cy="381000"/>
          </a:xfrm>
          <a:prstGeom prst="rect">
            <a:avLst/>
          </a:prstGeom>
        </p:spPr>
      </p:pic>
      <p:pic>
        <p:nvPicPr>
          <p:cNvPr id="8" name="Grafik 8">
            <a:extLst>
              <a:ext uri="{FF2B5EF4-FFF2-40B4-BE49-F238E27FC236}">
                <a16:creationId xmlns:a16="http://schemas.microsoft.com/office/drawing/2014/main" id="{FFEE397A-0613-4741-A105-E03993C122A6}"/>
              </a:ext>
            </a:extLst>
          </p:cNvPr>
          <p:cNvPicPr>
            <a:picLocks noChangeAspect="1"/>
          </p:cNvPicPr>
          <p:nvPr/>
        </p:nvPicPr>
        <p:blipFill>
          <a:blip r:embed="rId3"/>
          <a:stretch>
            <a:fillRect/>
          </a:stretch>
        </p:blipFill>
        <p:spPr>
          <a:xfrm>
            <a:off x="9181540" y="3855943"/>
            <a:ext cx="1466850" cy="1638300"/>
          </a:xfrm>
          <a:prstGeom prst="rect">
            <a:avLst/>
          </a:prstGeom>
        </p:spPr>
      </p:pic>
    </p:spTree>
    <p:extLst>
      <p:ext uri="{BB962C8B-B14F-4D97-AF65-F5344CB8AC3E}">
        <p14:creationId xmlns:p14="http://schemas.microsoft.com/office/powerpoint/2010/main" val="1824764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5C769-093A-4642-AFED-9B4155E4A3D7}"/>
              </a:ext>
            </a:extLst>
          </p:cNvPr>
          <p:cNvSpPr>
            <a:spLocks noGrp="1"/>
          </p:cNvSpPr>
          <p:nvPr>
            <p:ph type="title"/>
          </p:nvPr>
        </p:nvSpPr>
        <p:spPr/>
        <p:txBody>
          <a:bodyPr/>
          <a:lstStyle/>
          <a:p>
            <a:r>
              <a:rPr lang="de-DE">
                <a:cs typeface="Calibri Light"/>
              </a:rPr>
              <a:t>Problembeispiel - Geburtstagsproblem</a:t>
            </a:r>
            <a:endParaRPr lang="de-DE"/>
          </a:p>
        </p:txBody>
      </p:sp>
      <p:sp>
        <p:nvSpPr>
          <p:cNvPr id="3" name="Inhaltsplatzhalter 2">
            <a:extLst>
              <a:ext uri="{FF2B5EF4-FFF2-40B4-BE49-F238E27FC236}">
                <a16:creationId xmlns:a16="http://schemas.microsoft.com/office/drawing/2014/main" id="{C99915CD-7D2A-484A-ACF5-1B5E689EE84D}"/>
              </a:ext>
            </a:extLst>
          </p:cNvPr>
          <p:cNvSpPr>
            <a:spLocks noGrp="1"/>
          </p:cNvSpPr>
          <p:nvPr>
            <p:ph idx="1"/>
          </p:nvPr>
        </p:nvSpPr>
        <p:spPr/>
        <p:txBody>
          <a:bodyPr vert="horz" lIns="0" tIns="45720" rIns="0" bIns="45720" rtlCol="0" anchor="t">
            <a:normAutofit lnSpcReduction="10000"/>
          </a:bodyPr>
          <a:lstStyle/>
          <a:p>
            <a:pPr marL="383540" lvl="1" indent="-285750">
              <a:buFont typeface="Arial" panose="020F0502020204030204" pitchFamily="34" charset="0"/>
              <a:buChar char="•"/>
            </a:pPr>
            <a:r>
              <a:rPr lang="de-DE" sz="2000" dirty="0">
                <a:cs typeface="Calibri" panose="020F0502020204030204"/>
              </a:rPr>
              <a:t>Wahrscheinlichkeit für Ereignis B berechnen mit Günstige / Mögliche</a:t>
            </a:r>
          </a:p>
          <a:p>
            <a:pPr marL="383540" lvl="1" indent="-285750">
              <a:buFont typeface="Arial" panose="020F0502020204030204" pitchFamily="34" charset="0"/>
              <a:buChar char="•"/>
            </a:pPr>
            <a:r>
              <a:rPr lang="de-DE" sz="2000" dirty="0">
                <a:ea typeface="+mn-lt"/>
                <a:cs typeface="+mn-lt"/>
              </a:rPr>
              <a:t>Mögliche: (Permutation mit Wiederholung) mit n = 356 Tage und k Personen</a:t>
            </a:r>
            <a:endParaRPr lang="de-DE" sz="2000" dirty="0">
              <a:cs typeface="Calibri" panose="020F0502020204030204"/>
            </a:endParaRPr>
          </a:p>
          <a:p>
            <a:pPr marL="383540" lvl="1" indent="-285750">
              <a:buFont typeface="Arial" panose="020F0502020204030204" pitchFamily="34" charset="0"/>
              <a:buChar char="•"/>
            </a:pPr>
            <a:endParaRPr lang="de-DE" sz="2000" dirty="0">
              <a:cs typeface="Calibri" panose="020F0502020204030204"/>
            </a:endParaRPr>
          </a:p>
          <a:p>
            <a:pPr marL="383540" lvl="1" indent="-285750">
              <a:buFont typeface="Arial" panose="020F0502020204030204" pitchFamily="34" charset="0"/>
              <a:buChar char="•"/>
            </a:pPr>
            <a:endParaRPr lang="de-DE" sz="2000" dirty="0">
              <a:cs typeface="Calibri" panose="020F0502020204030204"/>
            </a:endParaRPr>
          </a:p>
          <a:p>
            <a:pPr marL="383540" lvl="1" indent="-285750">
              <a:buFont typeface="Arial" panose="020F0502020204030204" pitchFamily="34" charset="0"/>
              <a:buChar char="•"/>
            </a:pPr>
            <a:endParaRPr lang="de-DE" sz="2000" dirty="0">
              <a:cs typeface="Calibri" panose="020F0502020204030204"/>
            </a:endParaRPr>
          </a:p>
          <a:p>
            <a:pPr marL="383540" lvl="1" indent="-285750">
              <a:buFont typeface="Arial" panose="020F0502020204030204" pitchFamily="34" charset="0"/>
              <a:buChar char="•"/>
            </a:pPr>
            <a:r>
              <a:rPr lang="de-DE" sz="2000" dirty="0">
                <a:cs typeface="Calibri" panose="020F0502020204030204"/>
              </a:rPr>
              <a:t>Günstige (= Ereignis B: verschiedene Geburtstage)</a:t>
            </a:r>
          </a:p>
          <a:p>
            <a:pPr marL="383540" lvl="1" indent="-285750">
              <a:buFont typeface="Arial" panose="020F0502020204030204" pitchFamily="34" charset="0"/>
              <a:buChar char="•"/>
            </a:pPr>
            <a:endParaRPr lang="de-DE" sz="2000" dirty="0">
              <a:cs typeface="Calibri" panose="020F0502020204030204"/>
            </a:endParaRPr>
          </a:p>
          <a:p>
            <a:pPr marL="383540" lvl="1" indent="-285750">
              <a:buFont typeface="Arial" panose="020F0502020204030204" pitchFamily="34" charset="0"/>
              <a:buChar char="•"/>
            </a:pPr>
            <a:endParaRPr lang="de-DE" sz="2000" dirty="0">
              <a:cs typeface="Calibri" panose="020F0502020204030204"/>
            </a:endParaRPr>
          </a:p>
          <a:p>
            <a:pPr marL="383540" lvl="1" indent="-285750">
              <a:buFont typeface="Arial" panose="020F0502020204030204" pitchFamily="34" charset="0"/>
              <a:buChar char="•"/>
            </a:pPr>
            <a:endParaRPr lang="de-DE" sz="2000" dirty="0">
              <a:cs typeface="Calibri" panose="020F0502020204030204"/>
            </a:endParaRPr>
          </a:p>
          <a:p>
            <a:pPr marL="383540" lvl="1" indent="-285750">
              <a:buFont typeface="Arial" panose="020F0502020204030204" pitchFamily="34" charset="0"/>
              <a:buChar char="•"/>
            </a:pPr>
            <a:r>
              <a:rPr lang="de-DE" sz="2000" dirty="0">
                <a:cs typeface="Calibri" panose="020F0502020204030204"/>
              </a:rPr>
              <a:t>P(B) = </a:t>
            </a:r>
          </a:p>
          <a:p>
            <a:pPr marL="383540" lvl="1" indent="-285750">
              <a:buFont typeface="Arial" panose="020F0502020204030204" pitchFamily="34" charset="0"/>
              <a:buChar char="•"/>
            </a:pPr>
            <a:endParaRPr lang="de-DE" sz="2000" dirty="0">
              <a:cs typeface="Calibri" panose="020F0502020204030204"/>
            </a:endParaRPr>
          </a:p>
          <a:p>
            <a:pPr marL="383540" lvl="1" indent="-285750">
              <a:buFont typeface="Arial" panose="020F0502020204030204" pitchFamily="34" charset="0"/>
              <a:buChar char="•"/>
            </a:pPr>
            <a:r>
              <a:rPr lang="de-DE" sz="2000" dirty="0">
                <a:cs typeface="Calibri" panose="020F0502020204030204"/>
              </a:rPr>
              <a:t>P(A) =</a:t>
            </a:r>
            <a:r>
              <a:rPr lang="de-DE" dirty="0">
                <a:cs typeface="Calibri" panose="020F0502020204030204"/>
              </a:rPr>
              <a:t> </a:t>
            </a:r>
          </a:p>
          <a:p>
            <a:pPr marL="383540" lvl="1" indent="-285750">
              <a:buFont typeface="Arial" panose="020F0502020204030204" pitchFamily="34" charset="0"/>
              <a:buChar char="•"/>
            </a:pPr>
            <a:endParaRPr lang="de-DE">
              <a:cs typeface="Calibri" panose="020F0502020204030204"/>
            </a:endParaRPr>
          </a:p>
          <a:p>
            <a:pPr marL="383540" lvl="1" indent="-285750">
              <a:buFont typeface="Arial" panose="020F0502020204030204" pitchFamily="34" charset="0"/>
              <a:buChar char="•"/>
            </a:pPr>
            <a:endParaRPr lang="de-DE">
              <a:cs typeface="Calibri" panose="020F0502020204030204"/>
            </a:endParaRPr>
          </a:p>
          <a:p>
            <a:pPr marL="383540" lvl="1" indent="-285750">
              <a:buFont typeface="Arial" panose="020F0502020204030204" pitchFamily="34" charset="0"/>
              <a:buChar char="•"/>
            </a:pPr>
            <a:endParaRPr lang="de-DE">
              <a:cs typeface="Calibri" panose="020F0502020204030204"/>
            </a:endParaRPr>
          </a:p>
          <a:p>
            <a:pPr marL="383540" lvl="1" indent="-285750">
              <a:buFont typeface="Arial" panose="020F0502020204030204" pitchFamily="34" charset="0"/>
              <a:buChar char="•"/>
            </a:pPr>
            <a:endParaRPr lang="de-DE">
              <a:cs typeface="Calibri" panose="020F0502020204030204"/>
            </a:endParaRPr>
          </a:p>
          <a:p>
            <a:pPr marL="383540" lvl="1" indent="-285750">
              <a:buFont typeface="Arial" panose="020F0502020204030204" pitchFamily="34" charset="0"/>
              <a:buChar char="•"/>
            </a:pPr>
            <a:endParaRPr lang="de-DE">
              <a:cs typeface="Calibri" panose="020F0502020204030204"/>
            </a:endParaRPr>
          </a:p>
          <a:p>
            <a:pPr marL="383540" lvl="1" indent="-285750">
              <a:buFont typeface="Arial" panose="020F0502020204030204" pitchFamily="34" charset="0"/>
              <a:buChar char="•"/>
            </a:pPr>
            <a:endParaRPr lang="de-DE">
              <a:cs typeface="Calibri" panose="020F0502020204030204"/>
            </a:endParaRPr>
          </a:p>
          <a:p>
            <a:pPr marL="383540" lvl="1" indent="-285750">
              <a:buFont typeface="Arial" panose="020F0502020204030204" pitchFamily="34" charset="0"/>
              <a:buChar char="•"/>
            </a:pPr>
            <a:endParaRPr lang="de-DE">
              <a:cs typeface="Calibri" panose="020F0502020204030204"/>
            </a:endParaRPr>
          </a:p>
          <a:p>
            <a:pPr marL="97790" lvl="1" indent="0">
              <a:buNone/>
            </a:pPr>
            <a:endParaRPr lang="de-DE">
              <a:cs typeface="Calibri" panose="020F0502020204030204"/>
            </a:endParaRPr>
          </a:p>
          <a:p>
            <a:pPr marL="383540" lvl="1" indent="-285750">
              <a:buFont typeface="Arial" panose="020F0502020204030204" pitchFamily="34" charset="0"/>
              <a:buChar char="•"/>
            </a:pPr>
            <a:endParaRPr lang="de-DE">
              <a:cs typeface="Calibri" panose="020F0502020204030204"/>
            </a:endParaRPr>
          </a:p>
          <a:p>
            <a:pPr marL="383540" lvl="1" indent="-285750">
              <a:buFont typeface="Arial" panose="020F0502020204030204" pitchFamily="34" charset="0"/>
              <a:buChar char="•"/>
            </a:pPr>
            <a:endParaRPr lang="de-DE">
              <a:cs typeface="Calibri" panose="020F0502020204030204"/>
            </a:endParaRPr>
          </a:p>
          <a:p>
            <a:pPr marL="383540" lvl="1" indent="-285750">
              <a:buFont typeface="Arial" panose="020F0502020204030204" pitchFamily="34" charset="0"/>
              <a:buChar char="•"/>
            </a:pPr>
            <a:endParaRPr lang="de-DE">
              <a:cs typeface="Calibri" panose="020F0502020204030204"/>
            </a:endParaRPr>
          </a:p>
        </p:txBody>
      </p:sp>
      <p:pic>
        <p:nvPicPr>
          <p:cNvPr id="4" name="Grafik 4">
            <a:extLst>
              <a:ext uri="{FF2B5EF4-FFF2-40B4-BE49-F238E27FC236}">
                <a16:creationId xmlns:a16="http://schemas.microsoft.com/office/drawing/2014/main" id="{4C9F32D8-E759-4DAA-B060-49ED14BE8E75}"/>
              </a:ext>
            </a:extLst>
          </p:cNvPr>
          <p:cNvPicPr>
            <a:picLocks noChangeAspect="1"/>
          </p:cNvPicPr>
          <p:nvPr/>
        </p:nvPicPr>
        <p:blipFill>
          <a:blip r:embed="rId2"/>
          <a:stretch>
            <a:fillRect/>
          </a:stretch>
        </p:blipFill>
        <p:spPr>
          <a:xfrm>
            <a:off x="1441637" y="2603126"/>
            <a:ext cx="2495550" cy="647700"/>
          </a:xfrm>
          <a:prstGeom prst="rect">
            <a:avLst/>
          </a:prstGeom>
        </p:spPr>
      </p:pic>
      <p:pic>
        <p:nvPicPr>
          <p:cNvPr id="6" name="Grafik 6" descr="Ein Bild, das Messer enthält.&#10;&#10;Mit sehr hoher Zuverlässigkeit generierte Beschreibung">
            <a:extLst>
              <a:ext uri="{FF2B5EF4-FFF2-40B4-BE49-F238E27FC236}">
                <a16:creationId xmlns:a16="http://schemas.microsoft.com/office/drawing/2014/main" id="{4D5EEF5E-6195-4B40-B2D6-8B26E150545C}"/>
              </a:ext>
            </a:extLst>
          </p:cNvPr>
          <p:cNvPicPr>
            <a:picLocks noChangeAspect="1"/>
          </p:cNvPicPr>
          <p:nvPr/>
        </p:nvPicPr>
        <p:blipFill>
          <a:blip r:embed="rId3"/>
          <a:stretch>
            <a:fillRect/>
          </a:stretch>
        </p:blipFill>
        <p:spPr>
          <a:xfrm>
            <a:off x="1443318" y="3860586"/>
            <a:ext cx="2743200" cy="553250"/>
          </a:xfrm>
          <a:prstGeom prst="rect">
            <a:avLst/>
          </a:prstGeom>
        </p:spPr>
      </p:pic>
      <p:pic>
        <p:nvPicPr>
          <p:cNvPr id="14" name="Grafik 14">
            <a:extLst>
              <a:ext uri="{FF2B5EF4-FFF2-40B4-BE49-F238E27FC236}">
                <a16:creationId xmlns:a16="http://schemas.microsoft.com/office/drawing/2014/main" id="{90BF9FF2-AF36-4BA5-B1D8-81727686B066}"/>
              </a:ext>
            </a:extLst>
          </p:cNvPr>
          <p:cNvPicPr>
            <a:picLocks noChangeAspect="1"/>
          </p:cNvPicPr>
          <p:nvPr/>
        </p:nvPicPr>
        <p:blipFill>
          <a:blip r:embed="rId4"/>
          <a:stretch>
            <a:fillRect/>
          </a:stretch>
        </p:blipFill>
        <p:spPr>
          <a:xfrm>
            <a:off x="2277035" y="5010784"/>
            <a:ext cx="2743200" cy="727113"/>
          </a:xfrm>
          <a:prstGeom prst="rect">
            <a:avLst/>
          </a:prstGeom>
        </p:spPr>
      </p:pic>
      <p:pic>
        <p:nvPicPr>
          <p:cNvPr id="16" name="Grafik 16">
            <a:extLst>
              <a:ext uri="{FF2B5EF4-FFF2-40B4-BE49-F238E27FC236}">
                <a16:creationId xmlns:a16="http://schemas.microsoft.com/office/drawing/2014/main" id="{CD111E3F-6C4E-41BA-918F-CCC3B111885C}"/>
              </a:ext>
            </a:extLst>
          </p:cNvPr>
          <p:cNvPicPr>
            <a:picLocks noChangeAspect="1"/>
          </p:cNvPicPr>
          <p:nvPr/>
        </p:nvPicPr>
        <p:blipFill>
          <a:blip r:embed="rId5"/>
          <a:stretch>
            <a:fillRect/>
          </a:stretch>
        </p:blipFill>
        <p:spPr>
          <a:xfrm>
            <a:off x="2280397" y="4356847"/>
            <a:ext cx="800100" cy="762000"/>
          </a:xfrm>
          <a:prstGeom prst="rect">
            <a:avLst/>
          </a:prstGeom>
        </p:spPr>
      </p:pic>
    </p:spTree>
    <p:extLst>
      <p:ext uri="{BB962C8B-B14F-4D97-AF65-F5344CB8AC3E}">
        <p14:creationId xmlns:p14="http://schemas.microsoft.com/office/powerpoint/2010/main" val="662294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292F3-06D2-4770-BFDC-FEB9E29138E0}"/>
              </a:ext>
            </a:extLst>
          </p:cNvPr>
          <p:cNvSpPr>
            <a:spLocks noGrp="1"/>
          </p:cNvSpPr>
          <p:nvPr>
            <p:ph type="title"/>
          </p:nvPr>
        </p:nvSpPr>
        <p:spPr/>
        <p:txBody>
          <a:bodyPr/>
          <a:lstStyle/>
          <a:p>
            <a:r>
              <a:rPr lang="de-DE">
                <a:cs typeface="Calibri Light"/>
              </a:rPr>
              <a:t>Problembeispiel - Geburtstagsproblem</a:t>
            </a:r>
            <a:endParaRPr lang="de-DE"/>
          </a:p>
        </p:txBody>
      </p:sp>
      <p:sp>
        <p:nvSpPr>
          <p:cNvPr id="3" name="Inhaltsplatzhalter 2">
            <a:extLst>
              <a:ext uri="{FF2B5EF4-FFF2-40B4-BE49-F238E27FC236}">
                <a16:creationId xmlns:a16="http://schemas.microsoft.com/office/drawing/2014/main" id="{506683EA-2B3E-4FB9-AE76-DBE10E2DE6B1}"/>
              </a:ext>
            </a:extLst>
          </p:cNvPr>
          <p:cNvSpPr>
            <a:spLocks noGrp="1"/>
          </p:cNvSpPr>
          <p:nvPr>
            <p:ph idx="1"/>
          </p:nvPr>
        </p:nvSpPr>
        <p:spPr/>
        <p:txBody>
          <a:bodyPr vert="horz" lIns="0" tIns="45720" rIns="0" bIns="45720" rtlCol="0" anchor="t">
            <a:normAutofit/>
          </a:bodyPr>
          <a:lstStyle/>
          <a:p>
            <a:pPr marL="486410" lvl="1" indent="-285750">
              <a:buFont typeface="Arial" pitchFamily="34" charset="0"/>
              <a:buChar char="•"/>
            </a:pPr>
            <a:r>
              <a:rPr lang="de-DE" sz="2000" dirty="0">
                <a:cs typeface="Calibri" panose="020F0502020204030204"/>
              </a:rPr>
              <a:t>K muss für P(A) = 0.5 gewählt werden, k = 22.77</a:t>
            </a:r>
          </a:p>
          <a:p>
            <a:pPr marL="486410" lvl="1" indent="-285750">
              <a:buFont typeface="Arial" pitchFamily="34" charset="0"/>
              <a:buChar char="•"/>
            </a:pPr>
            <a:r>
              <a:rPr lang="de-DE" sz="2000" dirty="0">
                <a:cs typeface="Calibri" panose="020F0502020204030204"/>
              </a:rPr>
              <a:t>Bei 23 Menschen ist P für denselben Geburtstag &gt; P für verschiedene Geburtstage</a:t>
            </a:r>
            <a:endParaRPr lang="de-DE" sz="2000" dirty="0"/>
          </a:p>
          <a:p>
            <a:pPr marL="383540" lvl="1">
              <a:buFont typeface="Arial" panose="020F0502020204030204" pitchFamily="34" charset="0"/>
              <a:buChar char="•"/>
            </a:pPr>
            <a:endParaRPr lang="de-DE">
              <a:cs typeface="Calibri" panose="020F0502020204030204"/>
            </a:endParaRPr>
          </a:p>
          <a:p>
            <a:pPr marL="383540" lvl="1">
              <a:buFont typeface="Arial" panose="020F0502020204030204" pitchFamily="34" charset="0"/>
              <a:buChar char="•"/>
            </a:pPr>
            <a:endParaRPr lang="de-DE">
              <a:cs typeface="Calibri" panose="020F0502020204030204"/>
            </a:endParaRPr>
          </a:p>
        </p:txBody>
      </p:sp>
      <p:pic>
        <p:nvPicPr>
          <p:cNvPr id="6" name="Grafik 6" descr="Ein Bild, das Mann enthält.&#10;&#10;Mit sehr hoher Zuverlässigkeit generierte Beschreibung">
            <a:extLst>
              <a:ext uri="{FF2B5EF4-FFF2-40B4-BE49-F238E27FC236}">
                <a16:creationId xmlns:a16="http://schemas.microsoft.com/office/drawing/2014/main" id="{D5B849A2-2D4E-4B8A-9B53-6F795141A347}"/>
              </a:ext>
            </a:extLst>
          </p:cNvPr>
          <p:cNvPicPr>
            <a:picLocks noChangeAspect="1"/>
          </p:cNvPicPr>
          <p:nvPr/>
        </p:nvPicPr>
        <p:blipFill>
          <a:blip r:embed="rId2"/>
          <a:stretch>
            <a:fillRect/>
          </a:stretch>
        </p:blipFill>
        <p:spPr>
          <a:xfrm>
            <a:off x="1495220" y="2646713"/>
            <a:ext cx="2743200" cy="2050378"/>
          </a:xfrm>
          <a:prstGeom prst="rect">
            <a:avLst/>
          </a:prstGeom>
        </p:spPr>
      </p:pic>
    </p:spTree>
    <p:extLst>
      <p:ext uri="{BB962C8B-B14F-4D97-AF65-F5344CB8AC3E}">
        <p14:creationId xmlns:p14="http://schemas.microsoft.com/office/powerpoint/2010/main" val="1522161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Grafik 4" descr="Ein Bild, das Screenshot enthält.&#10;&#10;Mit sehr hoher Zuverlässigkeit generierte Beschreibung">
            <a:extLst>
              <a:ext uri="{FF2B5EF4-FFF2-40B4-BE49-F238E27FC236}">
                <a16:creationId xmlns:a16="http://schemas.microsoft.com/office/drawing/2014/main" id="{5B070266-A3BF-453A-9932-E4EF9FDE59BD}"/>
              </a:ext>
            </a:extLst>
          </p:cNvPr>
          <p:cNvPicPr>
            <a:picLocks noGrp="1" noChangeAspect="1"/>
          </p:cNvPicPr>
          <p:nvPr>
            <p:ph idx="1"/>
          </p:nvPr>
        </p:nvPicPr>
        <p:blipFill>
          <a:blip r:embed="rId2"/>
          <a:stretch>
            <a:fillRect/>
          </a:stretch>
        </p:blipFill>
        <p:spPr>
          <a:xfrm>
            <a:off x="831322" y="355920"/>
            <a:ext cx="10371205" cy="5884111"/>
          </a:xfrm>
          <a:prstGeom prst="rect">
            <a:avLst/>
          </a:prstGeom>
        </p:spPr>
      </p:pic>
    </p:spTree>
    <p:extLst>
      <p:ext uri="{BB962C8B-B14F-4D97-AF65-F5344CB8AC3E}">
        <p14:creationId xmlns:p14="http://schemas.microsoft.com/office/powerpoint/2010/main" val="3139951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F450A-498F-49C6-B70E-C677D034891E}"/>
              </a:ext>
            </a:extLst>
          </p:cNvPr>
          <p:cNvSpPr>
            <a:spLocks noGrp="1"/>
          </p:cNvSpPr>
          <p:nvPr>
            <p:ph type="title"/>
          </p:nvPr>
        </p:nvSpPr>
        <p:spPr/>
        <p:txBody>
          <a:bodyPr/>
          <a:lstStyle/>
          <a:p>
            <a:r>
              <a:rPr lang="de-DE" dirty="0">
                <a:cs typeface="Calibri Light"/>
              </a:rPr>
              <a:t>Aufgabentypen</a:t>
            </a:r>
            <a:endParaRPr lang="de-DE" dirty="0"/>
          </a:p>
        </p:txBody>
      </p:sp>
      <p:sp>
        <p:nvSpPr>
          <p:cNvPr id="3" name="Inhaltsplatzhalter 2">
            <a:extLst>
              <a:ext uri="{FF2B5EF4-FFF2-40B4-BE49-F238E27FC236}">
                <a16:creationId xmlns:a16="http://schemas.microsoft.com/office/drawing/2014/main" id="{C296BCAC-9863-4AB5-AE15-DA1587E9CC9A}"/>
              </a:ext>
            </a:extLst>
          </p:cNvPr>
          <p:cNvSpPr>
            <a:spLocks noGrp="1"/>
          </p:cNvSpPr>
          <p:nvPr>
            <p:ph idx="1"/>
          </p:nvPr>
        </p:nvSpPr>
        <p:spPr/>
        <p:txBody>
          <a:bodyPr vert="horz" lIns="0" tIns="45720" rIns="0" bIns="45720" rtlCol="0" anchor="t">
            <a:normAutofit lnSpcReduction="10000"/>
          </a:bodyPr>
          <a:lstStyle/>
          <a:p>
            <a:pPr>
              <a:buFont typeface="Arial" panose="020F0502020204030204" pitchFamily="34" charset="0"/>
              <a:buChar char="•"/>
            </a:pPr>
            <a:r>
              <a:rPr lang="de-DE" sz="2800" b="1" dirty="0">
                <a:cs typeface="Calibri" panose="020F0502020204030204"/>
              </a:rPr>
              <a:t>Permutation ohne </a:t>
            </a:r>
            <a:r>
              <a:rPr lang="de-DE" sz="2800" b="1" dirty="0" err="1">
                <a:cs typeface="Calibri" panose="020F0502020204030204"/>
              </a:rPr>
              <a:t>Wdh</a:t>
            </a:r>
            <a:r>
              <a:rPr lang="de-DE" sz="2800" b="1" dirty="0">
                <a:cs typeface="Calibri" panose="020F0502020204030204"/>
              </a:rPr>
              <a:t>.:</a:t>
            </a:r>
            <a:r>
              <a:rPr lang="de-DE" sz="2800" dirty="0">
                <a:cs typeface="Calibri" panose="020F0502020204030204"/>
              </a:rPr>
              <a:t> Wie viele Möglichkeiten gibt es, die 10 Teilnehmer eines Wettbewerbs auf die 10 Plätze zu verteilen?</a:t>
            </a:r>
          </a:p>
          <a:p>
            <a:pPr>
              <a:buFont typeface="Arial" panose="020F0502020204030204" pitchFamily="34" charset="0"/>
              <a:buChar char="•"/>
            </a:pPr>
            <a:r>
              <a:rPr lang="de-DE" sz="2800" b="1" dirty="0">
                <a:cs typeface="Calibri" panose="020F0502020204030204"/>
              </a:rPr>
              <a:t>Permutation mit </a:t>
            </a:r>
            <a:r>
              <a:rPr lang="de-DE" sz="2800" b="1" dirty="0" err="1">
                <a:cs typeface="Calibri" panose="020F0502020204030204"/>
              </a:rPr>
              <a:t>Wdh</a:t>
            </a:r>
            <a:r>
              <a:rPr lang="de-DE" sz="2800" b="1" dirty="0">
                <a:cs typeface="Calibri" panose="020F0502020204030204"/>
              </a:rPr>
              <a:t>.: </a:t>
            </a:r>
            <a:r>
              <a:rPr lang="de-DE" sz="2800" dirty="0">
                <a:cs typeface="Calibri" panose="020F0502020204030204"/>
              </a:rPr>
              <a:t>Wie viele Möglichkeiten gibt es, die Buchstaben des Wortes Wetter anzuordnen?</a:t>
            </a:r>
          </a:p>
          <a:p>
            <a:pPr>
              <a:buFont typeface="Arial" panose="020F0502020204030204" pitchFamily="34" charset="0"/>
              <a:buChar char="•"/>
            </a:pPr>
            <a:r>
              <a:rPr lang="de-DE" sz="2800" b="1" dirty="0">
                <a:cs typeface="Calibri" panose="020F0502020204030204"/>
              </a:rPr>
              <a:t>Variation ohne </a:t>
            </a:r>
            <a:r>
              <a:rPr lang="de-DE" sz="2800" b="1" dirty="0" err="1">
                <a:cs typeface="Calibri" panose="020F0502020204030204"/>
              </a:rPr>
              <a:t>Wdh</a:t>
            </a:r>
            <a:r>
              <a:rPr lang="de-DE" sz="2800" b="1" dirty="0">
                <a:cs typeface="Calibri" panose="020F0502020204030204"/>
              </a:rPr>
              <a:t>.: </a:t>
            </a:r>
            <a:r>
              <a:rPr lang="de-DE" sz="2800" dirty="0">
                <a:cs typeface="Calibri" panose="020F0502020204030204"/>
              </a:rPr>
              <a:t>Wie viele Möglichkeiten gibt es, die 10 Teilnehmer eines Wettbewerbs auf die ersten drei Plätze zu verteilen?</a:t>
            </a:r>
          </a:p>
          <a:p>
            <a:pPr>
              <a:buFont typeface="Arial" panose="020F0502020204030204" pitchFamily="34" charset="0"/>
              <a:buChar char="•"/>
            </a:pPr>
            <a:r>
              <a:rPr lang="de-DE" sz="2800" b="1" dirty="0">
                <a:cs typeface="Calibri" panose="020F0502020204030204"/>
              </a:rPr>
              <a:t>Variation mit </a:t>
            </a:r>
            <a:r>
              <a:rPr lang="de-DE" sz="2800" b="1" dirty="0" err="1">
                <a:cs typeface="Calibri" panose="020F0502020204030204"/>
              </a:rPr>
              <a:t>Wdh</a:t>
            </a:r>
            <a:r>
              <a:rPr lang="de-DE" sz="2800" b="1" dirty="0">
                <a:cs typeface="Calibri" panose="020F0502020204030204"/>
              </a:rPr>
              <a:t>.: </a:t>
            </a:r>
            <a:r>
              <a:rPr lang="de-DE" sz="2800" dirty="0">
                <a:cs typeface="Calibri" panose="020F0502020204030204"/>
              </a:rPr>
              <a:t>Wie viele Ziffernkombinationen gibt es bei einem dreistelligen Zahlenschloss der Ziffern 0 bis 9?</a:t>
            </a:r>
          </a:p>
          <a:p>
            <a:pPr>
              <a:buFont typeface="Arial" panose="020F0502020204030204" pitchFamily="34" charset="0"/>
              <a:buChar char="•"/>
            </a:pPr>
            <a:endParaRPr lang="de-DE" sz="2800" b="1" dirty="0">
              <a:cs typeface="Calibri" panose="020F0502020204030204"/>
            </a:endParaRPr>
          </a:p>
        </p:txBody>
      </p:sp>
    </p:spTree>
    <p:extLst>
      <p:ext uri="{BB962C8B-B14F-4D97-AF65-F5344CB8AC3E}">
        <p14:creationId xmlns:p14="http://schemas.microsoft.com/office/powerpoint/2010/main" val="252277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EED4C-40BB-488B-8735-390FC8020E4C}"/>
              </a:ext>
            </a:extLst>
          </p:cNvPr>
          <p:cNvSpPr>
            <a:spLocks noGrp="1"/>
          </p:cNvSpPr>
          <p:nvPr>
            <p:ph type="title"/>
          </p:nvPr>
        </p:nvSpPr>
        <p:spPr/>
        <p:txBody>
          <a:bodyPr/>
          <a:lstStyle/>
          <a:p>
            <a:endParaRPr lang="de-DE">
              <a:cs typeface="Calibri Light"/>
            </a:endParaRPr>
          </a:p>
        </p:txBody>
      </p:sp>
      <p:sp>
        <p:nvSpPr>
          <p:cNvPr id="3" name="Inhaltsplatzhalter 2">
            <a:extLst>
              <a:ext uri="{FF2B5EF4-FFF2-40B4-BE49-F238E27FC236}">
                <a16:creationId xmlns:a16="http://schemas.microsoft.com/office/drawing/2014/main" id="{DC2E629B-E8E9-43E4-BA83-D22D7659F83F}"/>
              </a:ext>
            </a:extLst>
          </p:cNvPr>
          <p:cNvSpPr>
            <a:spLocks noGrp="1"/>
          </p:cNvSpPr>
          <p:nvPr>
            <p:ph idx="1"/>
          </p:nvPr>
        </p:nvSpPr>
        <p:spPr/>
        <p:txBody>
          <a:bodyPr vert="horz" lIns="0" tIns="45720" rIns="0" bIns="45720" rtlCol="0" anchor="t">
            <a:normAutofit/>
          </a:bodyPr>
          <a:lstStyle/>
          <a:p>
            <a:r>
              <a:rPr lang="de-DE" sz="3600" b="1">
                <a:cs typeface="Calibri"/>
              </a:rPr>
              <a:t>     </a:t>
            </a:r>
            <a:r>
              <a:rPr lang="de-DE" sz="2400">
                <a:cs typeface="Calibri"/>
              </a:rPr>
              <a:t> </a:t>
            </a:r>
            <a:endParaRPr lang="de-DE"/>
          </a:p>
          <a:p>
            <a:endParaRPr lang="de-DE" sz="2400">
              <a:cs typeface="Calibri"/>
            </a:endParaRPr>
          </a:p>
        </p:txBody>
      </p:sp>
      <p:graphicFrame>
        <p:nvGraphicFramePr>
          <p:cNvPr id="9" name="Diagramm 9">
            <a:extLst>
              <a:ext uri="{FF2B5EF4-FFF2-40B4-BE49-F238E27FC236}">
                <a16:creationId xmlns:a16="http://schemas.microsoft.com/office/drawing/2014/main" id="{5C0A9F81-337B-409B-A9B7-5C3C5D7B047B}"/>
              </a:ext>
            </a:extLst>
          </p:cNvPr>
          <p:cNvGraphicFramePr/>
          <p:nvPr>
            <p:extLst>
              <p:ext uri="{D42A27DB-BD31-4B8C-83A1-F6EECF244321}">
                <p14:modId xmlns:p14="http://schemas.microsoft.com/office/powerpoint/2010/main" val="3259788153"/>
              </p:ext>
            </p:extLst>
          </p:nvPr>
        </p:nvGraphicFramePr>
        <p:xfrm>
          <a:off x="2407479" y="290404"/>
          <a:ext cx="7877957" cy="6259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548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F9865-B94A-4C62-BFE8-F367E3A7362D}"/>
              </a:ext>
            </a:extLst>
          </p:cNvPr>
          <p:cNvSpPr>
            <a:spLocks noGrp="1"/>
          </p:cNvSpPr>
          <p:nvPr>
            <p:ph type="title"/>
          </p:nvPr>
        </p:nvSpPr>
        <p:spPr/>
        <p:txBody>
          <a:bodyPr/>
          <a:lstStyle/>
          <a:p>
            <a:r>
              <a:rPr lang="de-DE" dirty="0">
                <a:cs typeface="Calibri Light"/>
              </a:rPr>
              <a:t>Quellen und Bildquellen</a:t>
            </a:r>
            <a:endParaRPr lang="de-DE" dirty="0"/>
          </a:p>
        </p:txBody>
      </p:sp>
      <p:sp>
        <p:nvSpPr>
          <p:cNvPr id="3" name="Inhaltsplatzhalter 2">
            <a:extLst>
              <a:ext uri="{FF2B5EF4-FFF2-40B4-BE49-F238E27FC236}">
                <a16:creationId xmlns:a16="http://schemas.microsoft.com/office/drawing/2014/main" id="{6E8D2C91-4FB0-47AA-93F9-24C17F4D381E}"/>
              </a:ext>
            </a:extLst>
          </p:cNvPr>
          <p:cNvSpPr>
            <a:spLocks noGrp="1"/>
          </p:cNvSpPr>
          <p:nvPr>
            <p:ph idx="1"/>
          </p:nvPr>
        </p:nvSpPr>
        <p:spPr/>
        <p:txBody>
          <a:bodyPr vert="horz" lIns="0" tIns="45720" rIns="0" bIns="45720" rtlCol="0" anchor="t">
            <a:normAutofit fontScale="85000" lnSpcReduction="20000"/>
          </a:bodyPr>
          <a:lstStyle/>
          <a:p>
            <a:pPr marL="440690" lvl="1" indent="-342900">
              <a:buFont typeface="Arial" pitchFamily="34" charset="0"/>
              <a:buChar char="•"/>
            </a:pPr>
            <a:r>
              <a:rPr lang="de-DE" sz="2000" dirty="0">
                <a:ea typeface="+mn-lt"/>
                <a:cs typeface="+mn-lt"/>
                <a:hlinkClick r:id="rId2"/>
              </a:rPr>
              <a:t>https://methodenlehre.uni-mainz.de/files/2019/04/WT_Main.pdf</a:t>
            </a:r>
            <a:endParaRPr lang="de-DE" sz="2000" dirty="0">
              <a:ea typeface="+mn-lt"/>
              <a:cs typeface="+mn-lt"/>
            </a:endParaRPr>
          </a:p>
          <a:p>
            <a:pPr marL="383540" lvl="1" indent="-285750">
              <a:buFont typeface="Arial" pitchFamily="34" charset="0"/>
              <a:buChar char="•"/>
            </a:pPr>
            <a:r>
              <a:rPr lang="de-DE" sz="2000" dirty="0">
                <a:ea typeface="+mn-lt"/>
                <a:cs typeface="+mn-lt"/>
                <a:hlinkClick r:id="rId3"/>
              </a:rPr>
              <a:t>http://www.rither.de/a/mathematik/stochastik/kombinatorik/uebersicht-kombinatorik/</a:t>
            </a:r>
            <a:endParaRPr lang="de-DE" sz="2000" dirty="0">
              <a:ea typeface="+mn-lt"/>
              <a:cs typeface="+mn-lt"/>
            </a:endParaRPr>
          </a:p>
          <a:p>
            <a:pPr marL="383540" lvl="1" indent="-285750">
              <a:buFont typeface="Arial" pitchFamily="34" charset="0"/>
              <a:buChar char="•"/>
            </a:pPr>
            <a:r>
              <a:rPr lang="de-DE" sz="2000" dirty="0">
                <a:ea typeface="+mn-lt"/>
                <a:cs typeface="+mn-lt"/>
                <a:hlinkClick r:id="rId4"/>
              </a:rPr>
              <a:t>https://www.srf.ch/radio-srf-virus/aktuell/neue-emojis-yeah-endlich-ein-emoji-das-wirklich-kotzt</a:t>
            </a:r>
            <a:endParaRPr lang="de-DE" sz="2000" dirty="0">
              <a:cs typeface="Calibri" panose="020F0502020204030204"/>
            </a:endParaRPr>
          </a:p>
          <a:p>
            <a:pPr marL="383540" lvl="1" indent="-285750">
              <a:buFont typeface="Arial" pitchFamily="34" charset="0"/>
              <a:buChar char="•"/>
            </a:pPr>
            <a:r>
              <a:rPr lang="de-DE" sz="2000" dirty="0">
                <a:ea typeface="+mn-lt"/>
                <a:cs typeface="+mn-lt"/>
                <a:hlinkClick r:id="rId5"/>
              </a:rPr>
              <a:t>https://www.google.com/url?sa=i&amp;source=images&amp;cd=&amp;ved=2ahUKEwi2_MWGhKDnAhWQKVAKHRvOAnMQjRx6BAgBEAQ&amp;url=https%3A%2F%2Fwww.waz.de%2Fstaedte%2Fduisburg%2Fponykarussell-auf-der-beecker-kirmes-droht-das-aus-id10772836.html&amp;psig=AOvVaw0E5npfoVE02pUwx5FTssMr&amp;ust=1580085637464539</a:t>
            </a:r>
          </a:p>
          <a:p>
            <a:pPr marL="383540" lvl="1" indent="-285750">
              <a:buFont typeface="Arial" pitchFamily="34" charset="0"/>
              <a:buChar char="•"/>
            </a:pPr>
            <a:r>
              <a:rPr lang="de-DE" sz="2000" dirty="0">
                <a:ea typeface="+mn-lt"/>
                <a:cs typeface="+mn-lt"/>
                <a:hlinkClick r:id="rId6"/>
              </a:rPr>
              <a:t>https://www.google.com/url?sa=i&amp;source=images&amp;cd=&amp;ved=2ahUKEwi9zLKRhqDnAhURuaQKHTHFCUsQjRx6BAgBEAQ&amp;url=https%3A%2F%2Fwww.leinetal24.de%2Flokales%2Fbad-salzdetfurth%2Fland</a:t>
            </a:r>
          </a:p>
          <a:p>
            <a:pPr marL="383540" lvl="1" indent="-285750">
              <a:buFont typeface="Arial" pitchFamily="34" charset="0"/>
              <a:buChar char="•"/>
            </a:pPr>
            <a:r>
              <a:rPr lang="de-DE" sz="2000" dirty="0">
                <a:ea typeface="+mn-lt"/>
                <a:cs typeface="+mn-lt"/>
                <a:hlinkClick r:id="rId6"/>
              </a:rPr>
              <a:t>-3811905.html&amp;psig=AOvVaw16ll6vbQKNoBkkdwnjV5fz&amp;ust=1580085319669688</a:t>
            </a:r>
            <a:endParaRPr lang="de-DE"/>
          </a:p>
          <a:p>
            <a:pPr marL="383540" lvl="1" indent="-285750">
              <a:buFont typeface="Arial" pitchFamily="34" charset="0"/>
              <a:buChar char="•"/>
            </a:pPr>
            <a:r>
              <a:rPr lang="de-DE" sz="2000" dirty="0">
                <a:ea typeface="+mn-lt"/>
                <a:cs typeface="+mn-lt"/>
                <a:hlinkClick r:id="rId7"/>
              </a:rPr>
              <a:t>https://www.google.com/imgres?imgurl=https%3A%2F%2Fclipartstation.com%2Fwp-content%2Fuploads%2F2017%2F11%2Fstuhlkreis-clipart-10.jpg&amp;imgrefurl=https%3A%2F%2Fclipartstation.com%2Fstuhlkreis-clipart-10%2F&amp;docid=n-O7Fj1dsLeoHM&amp;tbnid=AkGpRjxNzjRYfM%3A&amp;vet=10ahUKEwiD_5vXiqDnAhWnz4UKHc-oCMsQMwiNASgYMBg..i&amp;w=500&amp;h=371&amp;bih=657&amp;biw=1366&amp;q=stuhlkreis&amp;ved=0ahUKEwiD_5vXiqDnAhWnz4UKHc-oCMsQMwiNASgYMBg&amp;iact=mrc&amp;uact=8</a:t>
            </a:r>
            <a:endParaRPr lang="de-DE" sz="2000" dirty="0">
              <a:cs typeface="Calibri"/>
              <a:hlinkClick r:id="rId7"/>
            </a:endParaRPr>
          </a:p>
          <a:p>
            <a:pPr marL="383540" lvl="1" indent="-285750">
              <a:buFont typeface="Arial" pitchFamily="34" charset="0"/>
              <a:buChar char="•"/>
            </a:pPr>
            <a:r>
              <a:rPr lang="de-DE" sz="2000" dirty="0">
                <a:ea typeface="+mn-lt"/>
                <a:cs typeface="+mn-lt"/>
                <a:hlinkClick r:id="rId8"/>
              </a:rPr>
              <a:t>https://www.google.com/url?sa=i&amp;source=images&amp;cd=&amp;ved=2ahUKEwjIoozIjaDnAhWMY1AKHVGxCUQQjRx6BAgBEAQ&amp;url=https%3A%2F%2Fwww.studyhelp.de%2Fonline-lernen%2Fmathe%2Fkombinatorik%2F&amp;psig=AOvVaw0K8OF3CergZQl6_KmdQ1SZ&amp;ust=1580088018734601</a:t>
            </a:r>
          </a:p>
          <a:p>
            <a:pPr marL="383540" lvl="1" indent="-285750">
              <a:buFont typeface="Arial" pitchFamily="34" charset="0"/>
              <a:buChar char="•"/>
            </a:pPr>
            <a:endParaRPr lang="de-DE" sz="2000" dirty="0">
              <a:ea typeface="+mn-lt"/>
              <a:cs typeface="+mn-lt"/>
            </a:endParaRPr>
          </a:p>
          <a:p>
            <a:pPr marL="383540" lvl="1" indent="-285750">
              <a:buFont typeface="Arial" pitchFamily="34" charset="0"/>
              <a:buChar char="•"/>
            </a:pPr>
            <a:endParaRPr lang="de-DE" sz="2000" dirty="0">
              <a:ea typeface="+mn-lt"/>
              <a:cs typeface="+mn-lt"/>
            </a:endParaRPr>
          </a:p>
          <a:p>
            <a:pPr marL="383540" lvl="1" indent="-285750">
              <a:buFont typeface="Arial" pitchFamily="34" charset="0"/>
              <a:buChar char="•"/>
            </a:pPr>
            <a:endParaRPr lang="de-DE" sz="2000" dirty="0">
              <a:ea typeface="+mn-lt"/>
              <a:cs typeface="+mn-lt"/>
            </a:endParaRPr>
          </a:p>
          <a:p>
            <a:pPr marL="383540" lvl="1" indent="-285750">
              <a:buFont typeface="Arial" pitchFamily="34" charset="0"/>
              <a:buChar char="•"/>
            </a:pPr>
            <a:endParaRPr lang="de-DE" sz="2000" dirty="0">
              <a:ea typeface="+mn-lt"/>
              <a:cs typeface="+mn-lt"/>
            </a:endParaRPr>
          </a:p>
          <a:p>
            <a:pPr marL="383540" lvl="1" indent="-285750">
              <a:buFont typeface="Arial" pitchFamily="34" charset="0"/>
              <a:buChar char="•"/>
            </a:pPr>
            <a:endParaRPr lang="de-DE" sz="2000" dirty="0">
              <a:ea typeface="+mn-lt"/>
              <a:cs typeface="+mn-lt"/>
            </a:endParaRPr>
          </a:p>
          <a:p>
            <a:pPr marL="97790" lvl="1" indent="0">
              <a:buNone/>
            </a:pPr>
            <a:endParaRPr lang="de-DE">
              <a:ea typeface="+mn-lt"/>
              <a:cs typeface="+mn-lt"/>
            </a:endParaRPr>
          </a:p>
          <a:p>
            <a:pPr marL="383540" lvl="1" indent="-285750">
              <a:buFont typeface="Arial" panose="020F0502020204030204" pitchFamily="34" charset="0"/>
              <a:buChar char="•"/>
            </a:pPr>
            <a:endParaRPr lang="de-DE">
              <a:ea typeface="+mn-lt"/>
              <a:cs typeface="+mn-lt"/>
            </a:endParaRPr>
          </a:p>
        </p:txBody>
      </p:sp>
    </p:spTree>
    <p:extLst>
      <p:ext uri="{BB962C8B-B14F-4D97-AF65-F5344CB8AC3E}">
        <p14:creationId xmlns:p14="http://schemas.microsoft.com/office/powerpoint/2010/main" val="334782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6440B-4593-4AD7-868F-9B7E73DF9DDE}"/>
              </a:ext>
            </a:extLst>
          </p:cNvPr>
          <p:cNvSpPr>
            <a:spLocks noGrp="1"/>
          </p:cNvSpPr>
          <p:nvPr>
            <p:ph type="title"/>
          </p:nvPr>
        </p:nvSpPr>
        <p:spPr/>
        <p:txBody>
          <a:bodyPr/>
          <a:lstStyle/>
          <a:p>
            <a:r>
              <a:rPr lang="de-DE">
                <a:cs typeface="Calibri Light"/>
              </a:rPr>
              <a:t>Begrifflichkeiten: Permutation - Variation</a:t>
            </a:r>
            <a:endParaRPr lang="de-DE"/>
          </a:p>
        </p:txBody>
      </p:sp>
      <p:graphicFrame>
        <p:nvGraphicFramePr>
          <p:cNvPr id="4" name="Tabelle 4">
            <a:extLst>
              <a:ext uri="{FF2B5EF4-FFF2-40B4-BE49-F238E27FC236}">
                <a16:creationId xmlns:a16="http://schemas.microsoft.com/office/drawing/2014/main" id="{092387F9-00A8-4E57-B397-58FF72B13E45}"/>
              </a:ext>
            </a:extLst>
          </p:cNvPr>
          <p:cNvGraphicFramePr>
            <a:graphicFrameLocks noGrp="1"/>
          </p:cNvGraphicFramePr>
          <p:nvPr>
            <p:ph idx="1"/>
            <p:extLst>
              <p:ext uri="{D42A27DB-BD31-4B8C-83A1-F6EECF244321}">
                <p14:modId xmlns:p14="http://schemas.microsoft.com/office/powerpoint/2010/main" val="3687976323"/>
              </p:ext>
            </p:extLst>
          </p:nvPr>
        </p:nvGraphicFramePr>
        <p:xfrm>
          <a:off x="1168850" y="2234452"/>
          <a:ext cx="10058400" cy="1980785"/>
        </p:xfrm>
        <a:graphic>
          <a:graphicData uri="http://schemas.openxmlformats.org/drawingml/2006/table">
            <a:tbl>
              <a:tblPr firstRow="1" bandRow="1">
                <a:tableStyleId>{69CF1AB2-1976-4502-BF36-3FF5EA218861}</a:tableStyleId>
              </a:tblPr>
              <a:tblGrid>
                <a:gridCol w="2143125">
                  <a:extLst>
                    <a:ext uri="{9D8B030D-6E8A-4147-A177-3AD203B41FA5}">
                      <a16:colId xmlns:a16="http://schemas.microsoft.com/office/drawing/2014/main" val="2394182303"/>
                    </a:ext>
                  </a:extLst>
                </a:gridCol>
                <a:gridCol w="7915275">
                  <a:extLst>
                    <a:ext uri="{9D8B030D-6E8A-4147-A177-3AD203B41FA5}">
                      <a16:colId xmlns:a16="http://schemas.microsoft.com/office/drawing/2014/main" val="329397818"/>
                    </a:ext>
                  </a:extLst>
                </a:gridCol>
              </a:tblGrid>
              <a:tr h="1066385">
                <a:tc>
                  <a:txBody>
                    <a:bodyPr/>
                    <a:lstStyle/>
                    <a:p>
                      <a:r>
                        <a:rPr lang="de-DE" b="1"/>
                        <a:t>Permutation</a:t>
                      </a:r>
                    </a:p>
                  </a:txBody>
                  <a:tcPr/>
                </a:tc>
                <a:tc>
                  <a:txBody>
                    <a:bodyPr/>
                    <a:lstStyle/>
                    <a:p>
                      <a:r>
                        <a:rPr lang="de-DE" b="0"/>
                        <a:t>...Anordnungsmöglichkeiten, </a:t>
                      </a:r>
                      <a:endParaRPr lang="de-DE"/>
                    </a:p>
                    <a:p>
                      <a:pPr lvl="0">
                        <a:buNone/>
                      </a:pPr>
                      <a:r>
                        <a:rPr lang="de-DE" b="0"/>
                        <a:t>wenn geordnete Stichprobe vom Umfang n (= Vollerhebung) entnommen und </a:t>
                      </a:r>
                      <a:endParaRPr lang="de-DE"/>
                    </a:p>
                    <a:p>
                      <a:pPr lvl="0">
                        <a:buNone/>
                      </a:pPr>
                      <a:r>
                        <a:rPr lang="de-DE" b="0"/>
                        <a:t>ohne Wiederholung geordnet wird.</a:t>
                      </a:r>
                      <a:endParaRPr lang="de-DE"/>
                    </a:p>
                  </a:txBody>
                  <a:tcPr/>
                </a:tc>
                <a:extLst>
                  <a:ext uri="{0D108BD9-81ED-4DB2-BD59-A6C34878D82A}">
                    <a16:rowId xmlns:a16="http://schemas.microsoft.com/office/drawing/2014/main" val="3310869550"/>
                  </a:ext>
                </a:extLst>
              </a:tr>
              <a:tr h="370840">
                <a:tc>
                  <a:txBody>
                    <a:bodyPr/>
                    <a:lstStyle/>
                    <a:p>
                      <a:r>
                        <a:rPr lang="de-DE" b="1"/>
                        <a:t>Variation</a:t>
                      </a:r>
                    </a:p>
                  </a:txBody>
                  <a:tcPr/>
                </a:tc>
                <a:tc>
                  <a:txBody>
                    <a:bodyPr/>
                    <a:lstStyle/>
                    <a:p>
                      <a:r>
                        <a:rPr lang="de-DE"/>
                        <a:t>...gibt an, wie viele Möglichkeiten existieren, </a:t>
                      </a:r>
                    </a:p>
                    <a:p>
                      <a:pPr lvl="0">
                        <a:buNone/>
                      </a:pPr>
                      <a:r>
                        <a:rPr lang="de-DE"/>
                        <a:t>eine bestimmte Auswahl an Elementen zu ordnen.</a:t>
                      </a:r>
                    </a:p>
                    <a:p>
                      <a:pPr lvl="0">
                        <a:buNone/>
                      </a:pPr>
                      <a:endParaRPr lang="de-DE"/>
                    </a:p>
                  </a:txBody>
                  <a:tcPr/>
                </a:tc>
                <a:extLst>
                  <a:ext uri="{0D108BD9-81ED-4DB2-BD59-A6C34878D82A}">
                    <a16:rowId xmlns:a16="http://schemas.microsoft.com/office/drawing/2014/main" val="1359785446"/>
                  </a:ext>
                </a:extLst>
              </a:tr>
            </a:tbl>
          </a:graphicData>
        </a:graphic>
      </p:graphicFrame>
    </p:spTree>
    <p:extLst>
      <p:ext uri="{BB962C8B-B14F-4D97-AF65-F5344CB8AC3E}">
        <p14:creationId xmlns:p14="http://schemas.microsoft.com/office/powerpoint/2010/main" val="111430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6440B-4593-4AD7-868F-9B7E73DF9DDE}"/>
              </a:ext>
            </a:extLst>
          </p:cNvPr>
          <p:cNvSpPr>
            <a:spLocks noGrp="1"/>
          </p:cNvSpPr>
          <p:nvPr>
            <p:ph type="title"/>
          </p:nvPr>
        </p:nvSpPr>
        <p:spPr>
          <a:xfrm>
            <a:off x="1141454" y="673125"/>
            <a:ext cx="7341704" cy="832323"/>
          </a:xfrm>
        </p:spPr>
        <p:txBody>
          <a:bodyPr>
            <a:noAutofit/>
          </a:bodyPr>
          <a:lstStyle/>
          <a:p>
            <a:r>
              <a:rPr lang="de-DE" sz="3600">
                <a:cs typeface="Calibri Light"/>
              </a:rPr>
              <a:t>Beispiele – ohne Wiederholung </a:t>
            </a:r>
            <a:endParaRPr lang="de-DE" sz="3600"/>
          </a:p>
        </p:txBody>
      </p:sp>
      <p:graphicFrame>
        <p:nvGraphicFramePr>
          <p:cNvPr id="4" name="Tabelle 4">
            <a:extLst>
              <a:ext uri="{FF2B5EF4-FFF2-40B4-BE49-F238E27FC236}">
                <a16:creationId xmlns:a16="http://schemas.microsoft.com/office/drawing/2014/main" id="{092387F9-00A8-4E57-B397-58FF72B13E45}"/>
              </a:ext>
            </a:extLst>
          </p:cNvPr>
          <p:cNvGraphicFramePr>
            <a:graphicFrameLocks noGrp="1"/>
          </p:cNvGraphicFramePr>
          <p:nvPr>
            <p:ph idx="1"/>
            <p:extLst>
              <p:ext uri="{D42A27DB-BD31-4B8C-83A1-F6EECF244321}">
                <p14:modId xmlns:p14="http://schemas.microsoft.com/office/powerpoint/2010/main" val="1772071914"/>
              </p:ext>
            </p:extLst>
          </p:nvPr>
        </p:nvGraphicFramePr>
        <p:xfrm>
          <a:off x="651565" y="2020956"/>
          <a:ext cx="10992474" cy="3395869"/>
        </p:xfrm>
        <a:graphic>
          <a:graphicData uri="http://schemas.openxmlformats.org/drawingml/2006/table">
            <a:tbl>
              <a:tblPr firstRow="1" bandRow="1">
                <a:tableStyleId>{69CF1AB2-1976-4502-BF36-3FF5EA218861}</a:tableStyleId>
              </a:tblPr>
              <a:tblGrid>
                <a:gridCol w="5496237">
                  <a:extLst>
                    <a:ext uri="{9D8B030D-6E8A-4147-A177-3AD203B41FA5}">
                      <a16:colId xmlns:a16="http://schemas.microsoft.com/office/drawing/2014/main" val="2885174917"/>
                    </a:ext>
                  </a:extLst>
                </a:gridCol>
                <a:gridCol w="5496237">
                  <a:extLst>
                    <a:ext uri="{9D8B030D-6E8A-4147-A177-3AD203B41FA5}">
                      <a16:colId xmlns:a16="http://schemas.microsoft.com/office/drawing/2014/main" val="329397818"/>
                    </a:ext>
                  </a:extLst>
                </a:gridCol>
              </a:tblGrid>
              <a:tr h="3395869">
                <a:tc>
                  <a:txBody>
                    <a:bodyPr/>
                    <a:lstStyle/>
                    <a:p>
                      <a:pPr marL="0" lvl="0" indent="0" algn="ctr">
                        <a:buNone/>
                      </a:pPr>
                      <a:r>
                        <a:rPr lang="de-DE" b="0" i="1"/>
                        <a:t>(Variation)</a:t>
                      </a:r>
                    </a:p>
                    <a:p>
                      <a:pPr marL="0" lvl="0" indent="0">
                        <a:buNone/>
                      </a:pPr>
                      <a:endParaRPr lang="de-DE" b="0" i="0"/>
                    </a:p>
                    <a:p>
                      <a:pPr marL="0" lvl="0" indent="0">
                        <a:buNone/>
                      </a:pPr>
                      <a:r>
                        <a:rPr lang="de-DE" b="0" i="0"/>
                        <a:t>Frage: </a:t>
                      </a:r>
                    </a:p>
                    <a:p>
                      <a:pPr marL="0" lvl="0" indent="0">
                        <a:buNone/>
                      </a:pPr>
                      <a:r>
                        <a:rPr lang="de-DE" b="0" i="0"/>
                        <a:t>"Gegeben sei ein Kartenspiel mit 32 Spielkarten. </a:t>
                      </a:r>
                    </a:p>
                    <a:p>
                      <a:pPr marL="0" lvl="0" indent="0">
                        <a:buNone/>
                      </a:pPr>
                      <a:r>
                        <a:rPr lang="de-DE" b="0" i="0"/>
                        <a:t>Wie viele mögliche Reihenfolgen ergibt ein ´Ziehen und Ablegen Versuch´, bei dem man dreimal hintereinander ziehen darf?"</a:t>
                      </a:r>
                    </a:p>
                    <a:p>
                      <a:pPr marL="0" lvl="0" indent="0">
                        <a:buNone/>
                      </a:pPr>
                      <a:endParaRPr lang="de-DE" b="0" i="0"/>
                    </a:p>
                    <a:p>
                      <a:pPr marL="285750" lvl="0" indent="-285750">
                        <a:buFont typeface="Arial"/>
                        <a:buChar char="•"/>
                      </a:pPr>
                      <a:r>
                        <a:rPr lang="de-DE" b="1" i="1"/>
                        <a:t>n</a:t>
                      </a:r>
                      <a:r>
                        <a:rPr lang="de-DE" b="0" i="1"/>
                        <a:t> </a:t>
                      </a:r>
                      <a:r>
                        <a:rPr lang="de-DE" b="0" i="0"/>
                        <a:t>Elemente (</a:t>
                      </a:r>
                      <a:r>
                        <a:rPr lang="de-DE" b="0" i="1"/>
                        <a:t>n </a:t>
                      </a:r>
                      <a:r>
                        <a:rPr lang="de-DE" b="0" i="0"/>
                        <a:t>= 32)</a:t>
                      </a:r>
                    </a:p>
                    <a:p>
                      <a:pPr marL="285750" lvl="0" indent="-285750">
                        <a:buFont typeface="Arial"/>
                        <a:buChar char="•"/>
                      </a:pPr>
                      <a:r>
                        <a:rPr lang="de-DE" b="0" i="0"/>
                        <a:t>Elemente werden auf</a:t>
                      </a:r>
                      <a:r>
                        <a:rPr lang="de-DE" b="1" i="0"/>
                        <a:t> </a:t>
                      </a:r>
                      <a:r>
                        <a:rPr lang="de-DE" b="1" i="1"/>
                        <a:t>k</a:t>
                      </a:r>
                      <a:r>
                        <a:rPr lang="de-DE" b="0" i="1"/>
                        <a:t> </a:t>
                      </a:r>
                      <a:r>
                        <a:rPr lang="de-DE" b="0" i="0"/>
                        <a:t>Plätzen angeordnet (</a:t>
                      </a:r>
                      <a:r>
                        <a:rPr lang="de-DE" b="0" i="1"/>
                        <a:t>k</a:t>
                      </a:r>
                      <a:r>
                        <a:rPr lang="de-DE" b="0" i="0"/>
                        <a:t> = 3)</a:t>
                      </a:r>
                    </a:p>
                    <a:p>
                      <a:pPr marL="0" lvl="0" indent="0">
                        <a:buNone/>
                      </a:pPr>
                      <a:endParaRPr lang="de-DE" b="0" i="0"/>
                    </a:p>
                    <a:p>
                      <a:pPr marL="0" lvl="0" indent="0">
                        <a:buNone/>
                      </a:pPr>
                      <a:endParaRPr lang="de-DE" b="0" i="0"/>
                    </a:p>
                  </a:txBody>
                  <a:tcPr/>
                </a:tc>
                <a:tc>
                  <a:txBody>
                    <a:bodyPr/>
                    <a:lstStyle/>
                    <a:p>
                      <a:pPr marL="0" lvl="0" indent="0" algn="ctr">
                        <a:buNone/>
                      </a:pPr>
                      <a:r>
                        <a:rPr lang="de-DE" b="0" i="1"/>
                        <a:t>(Permutation)</a:t>
                      </a:r>
                    </a:p>
                    <a:p>
                      <a:pPr marL="0" lvl="0" indent="0">
                        <a:buNone/>
                      </a:pPr>
                      <a:endParaRPr lang="de-DE" b="0" i="0"/>
                    </a:p>
                    <a:p>
                      <a:pPr marL="0" lvl="0" indent="0">
                        <a:buNone/>
                      </a:pPr>
                      <a:r>
                        <a:rPr lang="de-DE" b="0" i="0"/>
                        <a:t>Frage: </a:t>
                      </a:r>
                    </a:p>
                    <a:p>
                      <a:pPr marL="0" lvl="0" indent="0">
                        <a:buNone/>
                      </a:pPr>
                      <a:r>
                        <a:rPr lang="de-DE" b="0" i="0"/>
                        <a:t>"</a:t>
                      </a:r>
                      <a:r>
                        <a:rPr lang="de-DE" sz="1800" b="0" i="0" u="none" strike="noStrike" noProof="0">
                          <a:latin typeface="Calibri"/>
                        </a:rPr>
                        <a:t>Man hat 8 Personen und eine Stuhlreihe mit 8 Stühlen. In wie viele verschiedene Reihen können sich die 8 Personen hinsetzen?"</a:t>
                      </a:r>
                    </a:p>
                    <a:p>
                      <a:pPr marL="0" lvl="0" indent="0">
                        <a:buNone/>
                      </a:pPr>
                      <a:endParaRPr lang="de-DE" sz="1800" b="0" i="0" u="none" strike="noStrike" noProof="0">
                        <a:latin typeface="Calibri"/>
                      </a:endParaRPr>
                    </a:p>
                    <a:p>
                      <a:pPr marL="0" lvl="0" indent="0">
                        <a:buNone/>
                      </a:pPr>
                      <a:endParaRPr lang="de-DE" sz="1800" b="0" i="0" u="none" strike="noStrike" noProof="0">
                        <a:latin typeface="Calibri"/>
                      </a:endParaRPr>
                    </a:p>
                    <a:p>
                      <a:pPr marL="285750" lvl="0" indent="-285750">
                        <a:buFont typeface="Arial,Sans-Serif"/>
                        <a:buChar char="•"/>
                      </a:pPr>
                      <a:r>
                        <a:rPr lang="de-DE" sz="1800" b="1" i="1" u="none" strike="noStrike" noProof="0"/>
                        <a:t>n </a:t>
                      </a:r>
                      <a:r>
                        <a:rPr lang="de-DE" sz="1800" b="0" i="0" u="none" strike="noStrike" noProof="0"/>
                        <a:t>Elemente (</a:t>
                      </a:r>
                      <a:r>
                        <a:rPr lang="de-DE" sz="1800" b="0" i="1" u="none" strike="noStrike" noProof="0"/>
                        <a:t>n </a:t>
                      </a:r>
                      <a:r>
                        <a:rPr lang="de-DE" sz="1800" b="0" i="0" u="none" strike="noStrike" noProof="0"/>
                        <a:t>= 8)</a:t>
                      </a:r>
                      <a:endParaRPr lang="en-US" sz="1800" b="1" i="0" u="none" strike="noStrike" noProof="0"/>
                    </a:p>
                    <a:p>
                      <a:pPr marL="285750" lvl="0" indent="-285750">
                        <a:buFont typeface="Arial,Sans-Serif"/>
                        <a:buChar char="•"/>
                      </a:pPr>
                      <a:r>
                        <a:rPr lang="de-DE" sz="1800" b="0" i="0" u="none" strike="noStrike" noProof="0"/>
                        <a:t>Elemente werden auf </a:t>
                      </a:r>
                      <a:r>
                        <a:rPr lang="de-DE" sz="1800" b="1" i="1" u="none" strike="noStrike" noProof="0"/>
                        <a:t>k</a:t>
                      </a:r>
                      <a:r>
                        <a:rPr lang="de-DE" sz="1800" b="0" i="1" u="none" strike="noStrike" noProof="0"/>
                        <a:t> </a:t>
                      </a:r>
                      <a:r>
                        <a:rPr lang="de-DE" sz="1800" b="0" i="0" u="none" strike="noStrike" noProof="0"/>
                        <a:t>Plätzen angeordnet (</a:t>
                      </a:r>
                      <a:r>
                        <a:rPr lang="de-DE" sz="1800" b="0" i="1" u="none" strike="noStrike" noProof="0"/>
                        <a:t>k</a:t>
                      </a:r>
                      <a:r>
                        <a:rPr lang="de-DE" sz="1800" b="0" i="0" u="none" strike="noStrike" noProof="0"/>
                        <a:t> = 8)</a:t>
                      </a:r>
                      <a:endParaRPr lang="de-DE"/>
                    </a:p>
                  </a:txBody>
                  <a:tcPr/>
                </a:tc>
                <a:extLst>
                  <a:ext uri="{0D108BD9-81ED-4DB2-BD59-A6C34878D82A}">
                    <a16:rowId xmlns:a16="http://schemas.microsoft.com/office/drawing/2014/main" val="1667458246"/>
                  </a:ext>
                </a:extLst>
              </a:tr>
            </a:tbl>
          </a:graphicData>
        </a:graphic>
      </p:graphicFrame>
    </p:spTree>
    <p:extLst>
      <p:ext uri="{BB962C8B-B14F-4D97-AF65-F5344CB8AC3E}">
        <p14:creationId xmlns:p14="http://schemas.microsoft.com/office/powerpoint/2010/main" val="313805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EBC6C-B74D-4D6A-8D56-3FA1472FD26F}"/>
              </a:ext>
            </a:extLst>
          </p:cNvPr>
          <p:cNvSpPr>
            <a:spLocks noGrp="1"/>
          </p:cNvSpPr>
          <p:nvPr>
            <p:ph type="title"/>
          </p:nvPr>
        </p:nvSpPr>
        <p:spPr>
          <a:xfrm>
            <a:off x="765976" y="253472"/>
            <a:ext cx="10058400" cy="777106"/>
          </a:xfrm>
        </p:spPr>
        <p:txBody>
          <a:bodyPr/>
          <a:lstStyle/>
          <a:p>
            <a:r>
              <a:rPr lang="de-DE" sz="3600">
                <a:ea typeface="+mj-lt"/>
                <a:cs typeface="+mj-lt"/>
              </a:rPr>
              <a:t>Beispiele – ohne Wiederholung</a:t>
            </a:r>
            <a:r>
              <a:rPr lang="de-DE">
                <a:ea typeface="+mj-lt"/>
                <a:cs typeface="+mj-lt"/>
              </a:rPr>
              <a:t> </a:t>
            </a:r>
            <a:endParaRPr lang="de-DE"/>
          </a:p>
        </p:txBody>
      </p:sp>
      <p:graphicFrame>
        <p:nvGraphicFramePr>
          <p:cNvPr id="5" name="Tabelle 4">
            <a:extLst>
              <a:ext uri="{FF2B5EF4-FFF2-40B4-BE49-F238E27FC236}">
                <a16:creationId xmlns:a16="http://schemas.microsoft.com/office/drawing/2014/main" id="{6FB6AF93-44CF-4F4D-8499-A89C087B89F6}"/>
              </a:ext>
            </a:extLst>
          </p:cNvPr>
          <p:cNvGraphicFramePr>
            <a:graphicFrameLocks/>
          </p:cNvGraphicFramePr>
          <p:nvPr>
            <p:extLst>
              <p:ext uri="{D42A27DB-BD31-4B8C-83A1-F6EECF244321}">
                <p14:modId xmlns:p14="http://schemas.microsoft.com/office/powerpoint/2010/main" val="2426218750"/>
              </p:ext>
            </p:extLst>
          </p:nvPr>
        </p:nvGraphicFramePr>
        <p:xfrm>
          <a:off x="717826" y="1115391"/>
          <a:ext cx="10992474" cy="5031684"/>
        </p:xfrm>
        <a:graphic>
          <a:graphicData uri="http://schemas.openxmlformats.org/drawingml/2006/table">
            <a:tbl>
              <a:tblPr firstRow="1" bandRow="1">
                <a:tableStyleId>{69CF1AB2-1976-4502-BF36-3FF5EA218861}</a:tableStyleId>
              </a:tblPr>
              <a:tblGrid>
                <a:gridCol w="5496237">
                  <a:extLst>
                    <a:ext uri="{9D8B030D-6E8A-4147-A177-3AD203B41FA5}">
                      <a16:colId xmlns:a16="http://schemas.microsoft.com/office/drawing/2014/main" val="2885174917"/>
                    </a:ext>
                  </a:extLst>
                </a:gridCol>
                <a:gridCol w="5496237">
                  <a:extLst>
                    <a:ext uri="{9D8B030D-6E8A-4147-A177-3AD203B41FA5}">
                      <a16:colId xmlns:a16="http://schemas.microsoft.com/office/drawing/2014/main" val="329397818"/>
                    </a:ext>
                  </a:extLst>
                </a:gridCol>
              </a:tblGrid>
              <a:tr h="5031684">
                <a:tc>
                  <a:txBody>
                    <a:bodyPr/>
                    <a:lstStyle/>
                    <a:p>
                      <a:pPr marL="0" lvl="0" indent="0">
                        <a:buNone/>
                      </a:pPr>
                      <a:r>
                        <a:rPr lang="de-DE" b="0" i="0"/>
                        <a:t>Frage: </a:t>
                      </a:r>
                    </a:p>
                    <a:p>
                      <a:pPr marL="0" lvl="0" indent="0">
                        <a:buNone/>
                      </a:pPr>
                      <a:r>
                        <a:rPr lang="de-DE" b="0" i="0"/>
                        <a:t>"Gegeben sei ein Kartenspiel mit 32 Spielkarten. </a:t>
                      </a:r>
                    </a:p>
                    <a:p>
                      <a:pPr marL="0" lvl="0" indent="0">
                        <a:buNone/>
                      </a:pPr>
                      <a:r>
                        <a:rPr lang="de-DE" b="0" i="0"/>
                        <a:t>Wie viele mögliche Reihenfolgen ergibt ein ´Ziehen und Ablegen Versuch´, bei dem man dreimal hintereinander ziehen darf?"</a:t>
                      </a:r>
                    </a:p>
                    <a:p>
                      <a:pPr marL="0" lvl="0" indent="0">
                        <a:buNone/>
                      </a:pPr>
                      <a:endParaRPr lang="de-DE" b="0" i="0"/>
                    </a:p>
                    <a:p>
                      <a:pPr marL="285750" lvl="0" indent="-285750">
                        <a:buFont typeface="Arial"/>
                        <a:buChar char="•"/>
                      </a:pPr>
                      <a:r>
                        <a:rPr lang="de-DE" b="0" i="0"/>
                        <a:t>(</a:t>
                      </a:r>
                      <a:r>
                        <a:rPr lang="de-DE" b="0" i="1"/>
                        <a:t>n </a:t>
                      </a:r>
                      <a:r>
                        <a:rPr lang="de-DE" b="0" i="0"/>
                        <a:t>= 32) und (</a:t>
                      </a:r>
                      <a:r>
                        <a:rPr lang="de-DE" b="0" i="1"/>
                        <a:t>k</a:t>
                      </a:r>
                      <a:r>
                        <a:rPr lang="de-DE" b="0" i="0"/>
                        <a:t> = 3)</a:t>
                      </a:r>
                    </a:p>
                    <a:p>
                      <a:pPr marL="285750" lvl="0" indent="-285750">
                        <a:buFont typeface="Arial"/>
                        <a:buChar char="•"/>
                      </a:pPr>
                      <a:endParaRPr lang="de-DE" b="0" i="0"/>
                    </a:p>
                    <a:p>
                      <a:pPr marL="0" lvl="0" indent="0">
                        <a:buNone/>
                      </a:pPr>
                      <a:endParaRPr lang="de-DE" b="0" i="0"/>
                    </a:p>
                    <a:p>
                      <a:pPr marL="285750" lvl="0" indent="-285750">
                        <a:buFont typeface="Arial"/>
                        <a:buChar char="•"/>
                      </a:pPr>
                      <a:r>
                        <a:rPr lang="de-DE" b="0" i="0"/>
                        <a:t>N = 32 * 31 * 30 = 29760</a:t>
                      </a:r>
                    </a:p>
                    <a:p>
                      <a:pPr marL="285750" lvl="0" indent="-285750">
                        <a:buFont typeface="Arial"/>
                        <a:buChar char="•"/>
                      </a:pPr>
                      <a:endParaRPr lang="de-DE" b="0" i="0"/>
                    </a:p>
                    <a:p>
                      <a:pPr marL="285750" lvl="0" indent="-285750">
                        <a:buFont typeface="Arial"/>
                        <a:buChar char="•"/>
                      </a:pPr>
                      <a:endParaRPr lang="de-DE" b="0" i="0"/>
                    </a:p>
                    <a:p>
                      <a:pPr marL="285750" lvl="0" indent="-285750">
                        <a:buFont typeface="Arial"/>
                        <a:buChar char="•"/>
                      </a:pPr>
                      <a:endParaRPr lang="de-DE" b="0" i="0"/>
                    </a:p>
                    <a:p>
                      <a:pPr marL="285750" lvl="0" indent="-285750">
                        <a:buFont typeface="Arial"/>
                        <a:buChar char="•"/>
                      </a:pPr>
                      <a:r>
                        <a:rPr lang="de-DE" b="0" i="0"/>
                        <a:t>Formel:</a:t>
                      </a:r>
                    </a:p>
                    <a:p>
                      <a:pPr marL="0" lvl="0" indent="0">
                        <a:buNone/>
                      </a:pPr>
                      <a:endParaRPr lang="de-DE" b="0" i="0"/>
                    </a:p>
                  </a:txBody>
                  <a:tcPr/>
                </a:tc>
                <a:tc>
                  <a:txBody>
                    <a:bodyPr/>
                    <a:lstStyle/>
                    <a:p>
                      <a:pPr marL="0" lvl="0" indent="0">
                        <a:buNone/>
                      </a:pPr>
                      <a:r>
                        <a:rPr lang="de-DE" b="0" i="0"/>
                        <a:t>Frage: </a:t>
                      </a:r>
                    </a:p>
                    <a:p>
                      <a:pPr marL="0" lvl="0" indent="0">
                        <a:buNone/>
                      </a:pPr>
                      <a:r>
                        <a:rPr lang="de-DE" b="0" i="0"/>
                        <a:t>"</a:t>
                      </a:r>
                      <a:r>
                        <a:rPr lang="de-DE" sz="1800" b="0" i="0" u="none" strike="noStrike" noProof="0">
                          <a:latin typeface="Calibri"/>
                        </a:rPr>
                        <a:t>Man hat 8 Personen und eine Stuhlreihe mit 8 Stühlen. In wie viele verschiedene Reihen können sich die 8 Personen hinsetzen?"</a:t>
                      </a:r>
                    </a:p>
                    <a:p>
                      <a:pPr marL="0" lvl="0" indent="0">
                        <a:buNone/>
                      </a:pPr>
                      <a:endParaRPr lang="de-DE" sz="1800" b="0" i="0" u="none" strike="noStrike" noProof="0">
                        <a:latin typeface="Calibri"/>
                      </a:endParaRPr>
                    </a:p>
                    <a:p>
                      <a:pPr marL="0" lvl="0" indent="0">
                        <a:buNone/>
                      </a:pPr>
                      <a:endParaRPr lang="de-DE" sz="1800" b="0" i="0" u="none" strike="noStrike" noProof="0">
                        <a:latin typeface="Calibri"/>
                      </a:endParaRPr>
                    </a:p>
                    <a:p>
                      <a:pPr marL="285750" lvl="0" indent="-285750">
                        <a:buFont typeface="Arial,Sans-Serif"/>
                        <a:buChar char="•"/>
                      </a:pPr>
                      <a:r>
                        <a:rPr lang="de-DE" sz="1800" b="0" i="0" u="none" strike="noStrike" noProof="0"/>
                        <a:t>(</a:t>
                      </a:r>
                      <a:r>
                        <a:rPr lang="de-DE" sz="1800" b="0" i="1" u="none" strike="noStrike" noProof="0"/>
                        <a:t>n </a:t>
                      </a:r>
                      <a:r>
                        <a:rPr lang="de-DE" sz="1800" b="0" i="0" u="none" strike="noStrike" noProof="0"/>
                        <a:t>= 8) und (</a:t>
                      </a:r>
                      <a:r>
                        <a:rPr lang="de-DE" sz="1800" b="0" i="1" u="none" strike="noStrike" noProof="0"/>
                        <a:t>k</a:t>
                      </a:r>
                      <a:r>
                        <a:rPr lang="de-DE" sz="1800" b="0" i="0" u="none" strike="noStrike" noProof="0"/>
                        <a:t> = 8)</a:t>
                      </a:r>
                    </a:p>
                    <a:p>
                      <a:pPr marL="285750" lvl="0" indent="-285750">
                        <a:buFont typeface="Arial,Sans-Serif"/>
                        <a:buChar char="•"/>
                      </a:pPr>
                      <a:endParaRPr lang="de-DE" sz="1800" b="0" i="0" u="none" strike="noStrike" noProof="0"/>
                    </a:p>
                    <a:p>
                      <a:pPr marL="285750" lvl="0" indent="-285750">
                        <a:buFont typeface="Arial,Sans-Serif"/>
                        <a:buChar char="•"/>
                      </a:pPr>
                      <a:endParaRPr lang="de-DE" sz="1800" b="0" i="0" u="none" strike="noStrike" noProof="0"/>
                    </a:p>
                  </a:txBody>
                  <a:tcPr/>
                </a:tc>
                <a:extLst>
                  <a:ext uri="{0D108BD9-81ED-4DB2-BD59-A6C34878D82A}">
                    <a16:rowId xmlns:a16="http://schemas.microsoft.com/office/drawing/2014/main" val="1667458246"/>
                  </a:ext>
                </a:extLst>
              </a:tr>
            </a:tbl>
          </a:graphicData>
        </a:graphic>
      </p:graphicFrame>
      <p:pic>
        <p:nvPicPr>
          <p:cNvPr id="8" name="Grafik 8">
            <a:extLst>
              <a:ext uri="{FF2B5EF4-FFF2-40B4-BE49-F238E27FC236}">
                <a16:creationId xmlns:a16="http://schemas.microsoft.com/office/drawing/2014/main" id="{DC27C4A0-E540-4ACB-8BF4-CE8132D3FD51}"/>
              </a:ext>
            </a:extLst>
          </p:cNvPr>
          <p:cNvPicPr>
            <a:picLocks noChangeAspect="1"/>
          </p:cNvPicPr>
          <p:nvPr/>
        </p:nvPicPr>
        <p:blipFill>
          <a:blip r:embed="rId2"/>
          <a:stretch>
            <a:fillRect/>
          </a:stretch>
        </p:blipFill>
        <p:spPr>
          <a:xfrm>
            <a:off x="1013792" y="3990407"/>
            <a:ext cx="3869634" cy="379098"/>
          </a:xfrm>
          <a:prstGeom prst="rect">
            <a:avLst/>
          </a:prstGeom>
        </p:spPr>
      </p:pic>
      <p:pic>
        <p:nvPicPr>
          <p:cNvPr id="10" name="Grafik 10" descr="Ein Bild, das Uhr enthält.&#10;&#10;Mit sehr hoher Zuverlässigkeit generierte Beschreibung">
            <a:extLst>
              <a:ext uri="{FF2B5EF4-FFF2-40B4-BE49-F238E27FC236}">
                <a16:creationId xmlns:a16="http://schemas.microsoft.com/office/drawing/2014/main" id="{6437E0A4-9963-45F5-B927-5DB648A45D91}"/>
              </a:ext>
            </a:extLst>
          </p:cNvPr>
          <p:cNvPicPr>
            <a:picLocks noChangeAspect="1"/>
          </p:cNvPicPr>
          <p:nvPr/>
        </p:nvPicPr>
        <p:blipFill>
          <a:blip r:embed="rId3"/>
          <a:stretch>
            <a:fillRect/>
          </a:stretch>
        </p:blipFill>
        <p:spPr>
          <a:xfrm>
            <a:off x="1960355" y="4719223"/>
            <a:ext cx="2175289" cy="754683"/>
          </a:xfrm>
          <a:prstGeom prst="rect">
            <a:avLst/>
          </a:prstGeom>
        </p:spPr>
      </p:pic>
    </p:spTree>
    <p:extLst>
      <p:ext uri="{BB962C8B-B14F-4D97-AF65-F5344CB8AC3E}">
        <p14:creationId xmlns:p14="http://schemas.microsoft.com/office/powerpoint/2010/main" val="61788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EBC6C-B74D-4D6A-8D56-3FA1472FD26F}"/>
              </a:ext>
            </a:extLst>
          </p:cNvPr>
          <p:cNvSpPr>
            <a:spLocks noGrp="1"/>
          </p:cNvSpPr>
          <p:nvPr>
            <p:ph type="title"/>
          </p:nvPr>
        </p:nvSpPr>
        <p:spPr>
          <a:xfrm>
            <a:off x="765976" y="253472"/>
            <a:ext cx="10058400" cy="777106"/>
          </a:xfrm>
        </p:spPr>
        <p:txBody>
          <a:bodyPr/>
          <a:lstStyle/>
          <a:p>
            <a:r>
              <a:rPr lang="de-DE" sz="3600">
                <a:ea typeface="+mj-lt"/>
                <a:cs typeface="+mj-lt"/>
              </a:rPr>
              <a:t>Beispiele – ohne Wiederholung</a:t>
            </a:r>
            <a:r>
              <a:rPr lang="de-DE">
                <a:ea typeface="+mj-lt"/>
                <a:cs typeface="+mj-lt"/>
              </a:rPr>
              <a:t> </a:t>
            </a:r>
            <a:endParaRPr lang="de-DE"/>
          </a:p>
        </p:txBody>
      </p:sp>
      <p:graphicFrame>
        <p:nvGraphicFramePr>
          <p:cNvPr id="5" name="Tabelle 4">
            <a:extLst>
              <a:ext uri="{FF2B5EF4-FFF2-40B4-BE49-F238E27FC236}">
                <a16:creationId xmlns:a16="http://schemas.microsoft.com/office/drawing/2014/main" id="{6FB6AF93-44CF-4F4D-8499-A89C087B89F6}"/>
              </a:ext>
            </a:extLst>
          </p:cNvPr>
          <p:cNvGraphicFramePr>
            <a:graphicFrameLocks/>
          </p:cNvGraphicFramePr>
          <p:nvPr/>
        </p:nvGraphicFramePr>
        <p:xfrm>
          <a:off x="717826" y="1115391"/>
          <a:ext cx="10992474" cy="5031684"/>
        </p:xfrm>
        <a:graphic>
          <a:graphicData uri="http://schemas.openxmlformats.org/drawingml/2006/table">
            <a:tbl>
              <a:tblPr firstRow="1" bandRow="1">
                <a:tableStyleId>{69CF1AB2-1976-4502-BF36-3FF5EA218861}</a:tableStyleId>
              </a:tblPr>
              <a:tblGrid>
                <a:gridCol w="5496237">
                  <a:extLst>
                    <a:ext uri="{9D8B030D-6E8A-4147-A177-3AD203B41FA5}">
                      <a16:colId xmlns:a16="http://schemas.microsoft.com/office/drawing/2014/main" val="2885174917"/>
                    </a:ext>
                  </a:extLst>
                </a:gridCol>
                <a:gridCol w="5496237">
                  <a:extLst>
                    <a:ext uri="{9D8B030D-6E8A-4147-A177-3AD203B41FA5}">
                      <a16:colId xmlns:a16="http://schemas.microsoft.com/office/drawing/2014/main" val="329397818"/>
                    </a:ext>
                  </a:extLst>
                </a:gridCol>
              </a:tblGrid>
              <a:tr h="5031684">
                <a:tc>
                  <a:txBody>
                    <a:bodyPr/>
                    <a:lstStyle/>
                    <a:p>
                      <a:pPr marL="0" lvl="0" indent="0">
                        <a:buNone/>
                      </a:pPr>
                      <a:r>
                        <a:rPr lang="de-DE" b="0" i="0"/>
                        <a:t>Frage: </a:t>
                      </a:r>
                    </a:p>
                    <a:p>
                      <a:pPr marL="0" lvl="0" indent="0">
                        <a:buNone/>
                      </a:pPr>
                      <a:r>
                        <a:rPr lang="de-DE" b="0" i="0"/>
                        <a:t>"Gegeben sei ein Kartenspiel mit 32 Spielkarten. </a:t>
                      </a:r>
                    </a:p>
                    <a:p>
                      <a:pPr marL="0" lvl="0" indent="0">
                        <a:buNone/>
                      </a:pPr>
                      <a:r>
                        <a:rPr lang="de-DE" b="0" i="0"/>
                        <a:t>Wie viele mögliche Reihenfolgen ergibt ein ´Ziehen und Ablegen Versuch´, bei dem man dreimal hintereinander ziehen darf?"</a:t>
                      </a:r>
                    </a:p>
                    <a:p>
                      <a:pPr marL="0" lvl="0" indent="0">
                        <a:buNone/>
                      </a:pPr>
                      <a:endParaRPr lang="de-DE" b="0" i="0"/>
                    </a:p>
                    <a:p>
                      <a:pPr marL="285750" lvl="0" indent="-285750">
                        <a:buFont typeface="Arial"/>
                        <a:buChar char="•"/>
                      </a:pPr>
                      <a:r>
                        <a:rPr lang="de-DE" b="0" i="0"/>
                        <a:t>(</a:t>
                      </a:r>
                      <a:r>
                        <a:rPr lang="de-DE" b="0" i="1"/>
                        <a:t>n </a:t>
                      </a:r>
                      <a:r>
                        <a:rPr lang="de-DE" b="0" i="0"/>
                        <a:t>= 32) und (</a:t>
                      </a:r>
                      <a:r>
                        <a:rPr lang="de-DE" b="0" i="1"/>
                        <a:t>k</a:t>
                      </a:r>
                      <a:r>
                        <a:rPr lang="de-DE" b="0" i="0"/>
                        <a:t> = 3)</a:t>
                      </a:r>
                    </a:p>
                    <a:p>
                      <a:pPr marL="285750" lvl="0" indent="-285750">
                        <a:buFont typeface="Arial"/>
                        <a:buChar char="•"/>
                      </a:pPr>
                      <a:endParaRPr lang="de-DE" b="0" i="0"/>
                    </a:p>
                    <a:p>
                      <a:pPr marL="0" lvl="0" indent="0">
                        <a:buNone/>
                      </a:pPr>
                      <a:endParaRPr lang="de-DE" b="0" i="0"/>
                    </a:p>
                    <a:p>
                      <a:pPr marL="285750" lvl="0" indent="-285750">
                        <a:buFont typeface="Arial"/>
                        <a:buChar char="•"/>
                      </a:pPr>
                      <a:r>
                        <a:rPr lang="de-DE" b="0" i="0"/>
                        <a:t>N = 32 * 31 * 30 = 29760</a:t>
                      </a:r>
                    </a:p>
                    <a:p>
                      <a:pPr marL="285750" lvl="0" indent="-285750">
                        <a:buFont typeface="Arial"/>
                        <a:buChar char="•"/>
                      </a:pPr>
                      <a:endParaRPr lang="de-DE" b="0" i="0"/>
                    </a:p>
                    <a:p>
                      <a:pPr marL="285750" lvl="0" indent="-285750">
                        <a:buFont typeface="Arial"/>
                        <a:buChar char="•"/>
                      </a:pPr>
                      <a:endParaRPr lang="de-DE" b="0" i="0"/>
                    </a:p>
                    <a:p>
                      <a:pPr marL="285750" lvl="0" indent="-285750">
                        <a:buFont typeface="Arial"/>
                        <a:buChar char="•"/>
                      </a:pPr>
                      <a:endParaRPr lang="de-DE" b="0" i="0"/>
                    </a:p>
                    <a:p>
                      <a:pPr marL="285750" lvl="0" indent="-285750">
                        <a:buFont typeface="Arial"/>
                        <a:buChar char="•"/>
                      </a:pPr>
                      <a:r>
                        <a:rPr lang="de-DE" b="0" i="0"/>
                        <a:t>Formel:</a:t>
                      </a:r>
                    </a:p>
                    <a:p>
                      <a:pPr marL="0" lvl="0" indent="0">
                        <a:buNone/>
                      </a:pPr>
                      <a:endParaRPr lang="de-DE" b="0" i="0"/>
                    </a:p>
                  </a:txBody>
                  <a:tcPr/>
                </a:tc>
                <a:tc>
                  <a:txBody>
                    <a:bodyPr/>
                    <a:lstStyle/>
                    <a:p>
                      <a:pPr marL="0" lvl="0" indent="0">
                        <a:buNone/>
                      </a:pPr>
                      <a:r>
                        <a:rPr lang="de-DE" b="0" i="0"/>
                        <a:t>Frage: </a:t>
                      </a:r>
                    </a:p>
                    <a:p>
                      <a:pPr marL="0" lvl="0" indent="0">
                        <a:buNone/>
                      </a:pPr>
                      <a:r>
                        <a:rPr lang="de-DE" b="0" i="0"/>
                        <a:t>"</a:t>
                      </a:r>
                      <a:r>
                        <a:rPr lang="de-DE" sz="1800" b="0" i="0" u="none" strike="noStrike" noProof="0">
                          <a:latin typeface="Calibri"/>
                        </a:rPr>
                        <a:t>Man hat 8 Personen und eine Stuhlreihe mit 8 Stühlen. In wie viele verschiedene Reihen können sich die 8 Personen hinsetzen?"</a:t>
                      </a:r>
                    </a:p>
                    <a:p>
                      <a:pPr marL="0" lvl="0" indent="0">
                        <a:buNone/>
                      </a:pPr>
                      <a:endParaRPr lang="de-DE" sz="1800" b="0" i="0" u="none" strike="noStrike" noProof="0">
                        <a:latin typeface="Calibri"/>
                      </a:endParaRPr>
                    </a:p>
                    <a:p>
                      <a:pPr marL="0" lvl="0" indent="0">
                        <a:buNone/>
                      </a:pPr>
                      <a:endParaRPr lang="de-DE" sz="1800" b="0" i="0" u="none" strike="noStrike" noProof="0">
                        <a:latin typeface="Calibri"/>
                      </a:endParaRPr>
                    </a:p>
                    <a:p>
                      <a:pPr marL="285750" lvl="0" indent="-285750">
                        <a:buFont typeface="Arial,Sans-Serif"/>
                        <a:buChar char="•"/>
                      </a:pPr>
                      <a:r>
                        <a:rPr lang="de-DE" sz="1800" b="0" i="0" u="none" strike="noStrike" noProof="0"/>
                        <a:t>(</a:t>
                      </a:r>
                      <a:r>
                        <a:rPr lang="de-DE" sz="1800" b="0" i="1" u="none" strike="noStrike" noProof="0"/>
                        <a:t>n </a:t>
                      </a:r>
                      <a:r>
                        <a:rPr lang="de-DE" sz="1800" b="0" i="0" u="none" strike="noStrike" noProof="0"/>
                        <a:t>= 8) und (</a:t>
                      </a:r>
                      <a:r>
                        <a:rPr lang="de-DE" sz="1800" b="0" i="1" u="none" strike="noStrike" noProof="0"/>
                        <a:t>k</a:t>
                      </a:r>
                      <a:r>
                        <a:rPr lang="de-DE" sz="1800" b="0" i="0" u="none" strike="noStrike" noProof="0"/>
                        <a:t> = 8)</a:t>
                      </a:r>
                    </a:p>
                    <a:p>
                      <a:pPr marL="285750" lvl="0" indent="-285750">
                        <a:buFont typeface="Arial,Sans-Serif"/>
                        <a:buChar char="•"/>
                      </a:pPr>
                      <a:endParaRPr lang="de-DE" sz="1800" b="0" i="0" u="none" strike="noStrike" noProof="0"/>
                    </a:p>
                    <a:p>
                      <a:pPr marL="285750" lvl="0" indent="-285750">
                        <a:buFont typeface="Arial,Sans-Serif"/>
                        <a:buChar char="•"/>
                      </a:pPr>
                      <a:r>
                        <a:rPr lang="de-DE" sz="1800" b="0" i="0" u="none" strike="noStrike" noProof="0"/>
                        <a:t>Formel:  </a:t>
                      </a:r>
                    </a:p>
                    <a:p>
                      <a:pPr marL="0" lvl="0" indent="0">
                        <a:buNone/>
                      </a:pPr>
                      <a:endParaRPr lang="de-DE" sz="1800" b="0" i="1" u="none" strike="noStrike" noProof="0"/>
                    </a:p>
                    <a:p>
                      <a:pPr marL="0" lvl="0" indent="0">
                        <a:buFont typeface="Arial,Sans-Serif"/>
                        <a:buNone/>
                      </a:pPr>
                      <a:r>
                        <a:rPr lang="de-DE" sz="1800" b="0" i="1" u="none" strike="noStrike" noProof="0"/>
                        <a:t>      </a:t>
                      </a:r>
                      <a:endParaRPr lang="de-DE"/>
                    </a:p>
                    <a:p>
                      <a:pPr marL="0" lvl="0" indent="0">
                        <a:buFont typeface="Arial,Sans-Serif"/>
                        <a:buNone/>
                      </a:pPr>
                      <a:r>
                        <a:rPr lang="de-DE" sz="1800" b="0" i="1" u="none" strike="noStrike" noProof="0"/>
                        <a:t>                         P (n, k)  </a:t>
                      </a:r>
                      <a:r>
                        <a:rPr lang="de-DE" sz="1800" b="0" i="0" u="none" strike="noStrike" noProof="0"/>
                        <a:t>=  8! / (8 – 8)! </a:t>
                      </a:r>
                      <a:endParaRPr lang="de-DE"/>
                    </a:p>
                    <a:p>
                      <a:pPr marL="0" lvl="0" indent="0">
                        <a:buNone/>
                      </a:pPr>
                      <a:r>
                        <a:rPr lang="de-DE" sz="1800" b="0" i="0" u="none" strike="noStrike" noProof="0"/>
                        <a:t>                                        = 8! / 1</a:t>
                      </a:r>
                    </a:p>
                    <a:p>
                      <a:pPr marL="0" lvl="0" indent="0">
                        <a:buNone/>
                      </a:pPr>
                      <a:r>
                        <a:rPr lang="de-DE" sz="1800" b="0" i="0" u="none" strike="noStrike" noProof="0"/>
                        <a:t>                                        = 40320</a:t>
                      </a:r>
                    </a:p>
                    <a:p>
                      <a:pPr marL="285750" lvl="0" indent="-285750">
                        <a:buFont typeface="Arial"/>
                        <a:buChar char="•"/>
                      </a:pPr>
                      <a:r>
                        <a:rPr lang="de-DE" sz="1800" b="0" i="0" u="none" strike="noStrike" noProof="0"/>
                        <a:t>für den Fall n = k  ohne Wiederholung:</a:t>
                      </a:r>
                    </a:p>
                  </a:txBody>
                  <a:tcPr/>
                </a:tc>
                <a:extLst>
                  <a:ext uri="{0D108BD9-81ED-4DB2-BD59-A6C34878D82A}">
                    <a16:rowId xmlns:a16="http://schemas.microsoft.com/office/drawing/2014/main" val="1667458246"/>
                  </a:ext>
                </a:extLst>
              </a:tr>
            </a:tbl>
          </a:graphicData>
        </a:graphic>
      </p:graphicFrame>
      <p:pic>
        <p:nvPicPr>
          <p:cNvPr id="8" name="Grafik 8">
            <a:extLst>
              <a:ext uri="{FF2B5EF4-FFF2-40B4-BE49-F238E27FC236}">
                <a16:creationId xmlns:a16="http://schemas.microsoft.com/office/drawing/2014/main" id="{DC27C4A0-E540-4ACB-8BF4-CE8132D3FD51}"/>
              </a:ext>
            </a:extLst>
          </p:cNvPr>
          <p:cNvPicPr>
            <a:picLocks noChangeAspect="1"/>
          </p:cNvPicPr>
          <p:nvPr/>
        </p:nvPicPr>
        <p:blipFill>
          <a:blip r:embed="rId2"/>
          <a:stretch>
            <a:fillRect/>
          </a:stretch>
        </p:blipFill>
        <p:spPr>
          <a:xfrm>
            <a:off x="1013792" y="3990407"/>
            <a:ext cx="3869634" cy="379098"/>
          </a:xfrm>
          <a:prstGeom prst="rect">
            <a:avLst/>
          </a:prstGeom>
        </p:spPr>
      </p:pic>
      <p:pic>
        <p:nvPicPr>
          <p:cNvPr id="10" name="Grafik 10" descr="Ein Bild, das Uhr enthält.&#10;&#10;Mit sehr hoher Zuverlässigkeit generierte Beschreibung">
            <a:extLst>
              <a:ext uri="{FF2B5EF4-FFF2-40B4-BE49-F238E27FC236}">
                <a16:creationId xmlns:a16="http://schemas.microsoft.com/office/drawing/2014/main" id="{6437E0A4-9963-45F5-B927-5DB648A45D91}"/>
              </a:ext>
            </a:extLst>
          </p:cNvPr>
          <p:cNvPicPr>
            <a:picLocks noChangeAspect="1"/>
          </p:cNvPicPr>
          <p:nvPr/>
        </p:nvPicPr>
        <p:blipFill>
          <a:blip r:embed="rId3"/>
          <a:stretch>
            <a:fillRect/>
          </a:stretch>
        </p:blipFill>
        <p:spPr>
          <a:xfrm>
            <a:off x="1960355" y="4719223"/>
            <a:ext cx="2175289" cy="754683"/>
          </a:xfrm>
          <a:prstGeom prst="rect">
            <a:avLst/>
          </a:prstGeom>
        </p:spPr>
      </p:pic>
      <p:pic>
        <p:nvPicPr>
          <p:cNvPr id="14" name="Grafik 14">
            <a:extLst>
              <a:ext uri="{FF2B5EF4-FFF2-40B4-BE49-F238E27FC236}">
                <a16:creationId xmlns:a16="http://schemas.microsoft.com/office/drawing/2014/main" id="{C55FB872-4EE9-43AA-A93E-8E82B45FEE66}"/>
              </a:ext>
            </a:extLst>
          </p:cNvPr>
          <p:cNvPicPr>
            <a:picLocks noChangeAspect="1"/>
          </p:cNvPicPr>
          <p:nvPr/>
        </p:nvPicPr>
        <p:blipFill>
          <a:blip r:embed="rId4"/>
          <a:stretch>
            <a:fillRect/>
          </a:stretch>
        </p:blipFill>
        <p:spPr>
          <a:xfrm>
            <a:off x="10746065" y="4382258"/>
            <a:ext cx="694221" cy="346352"/>
          </a:xfrm>
          <a:prstGeom prst="rect">
            <a:avLst/>
          </a:prstGeom>
          <a:ln>
            <a:solidFill>
              <a:schemeClr val="bg2">
                <a:lumMod val="75000"/>
              </a:schemeClr>
            </a:solidFill>
          </a:ln>
        </p:spPr>
      </p:pic>
      <p:pic>
        <p:nvPicPr>
          <p:cNvPr id="16" name="Grafik 16">
            <a:extLst>
              <a:ext uri="{FF2B5EF4-FFF2-40B4-BE49-F238E27FC236}">
                <a16:creationId xmlns:a16="http://schemas.microsoft.com/office/drawing/2014/main" id="{F1096CBE-C4B6-4CEF-84E1-C8110AA979E5}"/>
              </a:ext>
            </a:extLst>
          </p:cNvPr>
          <p:cNvPicPr>
            <a:picLocks noChangeAspect="1"/>
          </p:cNvPicPr>
          <p:nvPr/>
        </p:nvPicPr>
        <p:blipFill>
          <a:blip r:embed="rId5"/>
          <a:stretch>
            <a:fillRect/>
          </a:stretch>
        </p:blipFill>
        <p:spPr>
          <a:xfrm>
            <a:off x="7336321" y="5333517"/>
            <a:ext cx="1793183" cy="520009"/>
          </a:xfrm>
          <a:prstGeom prst="rect">
            <a:avLst/>
          </a:prstGeom>
        </p:spPr>
      </p:pic>
      <p:pic>
        <p:nvPicPr>
          <p:cNvPr id="18" name="Grafik 10" descr="Ein Bild, das Uhr enthält.&#10;&#10;Mit sehr hoher Zuverlässigkeit generierte Beschreibung">
            <a:extLst>
              <a:ext uri="{FF2B5EF4-FFF2-40B4-BE49-F238E27FC236}">
                <a16:creationId xmlns:a16="http://schemas.microsoft.com/office/drawing/2014/main" id="{8F99E6BE-7878-47BA-B824-0B8FC66BCDA9}"/>
              </a:ext>
            </a:extLst>
          </p:cNvPr>
          <p:cNvPicPr>
            <a:picLocks noChangeAspect="1"/>
          </p:cNvPicPr>
          <p:nvPr/>
        </p:nvPicPr>
        <p:blipFill>
          <a:blip r:embed="rId3"/>
          <a:stretch>
            <a:fillRect/>
          </a:stretch>
        </p:blipFill>
        <p:spPr>
          <a:xfrm>
            <a:off x="7437920" y="3195223"/>
            <a:ext cx="2175289" cy="754683"/>
          </a:xfrm>
          <a:prstGeom prst="rect">
            <a:avLst/>
          </a:prstGeom>
        </p:spPr>
      </p:pic>
    </p:spTree>
    <p:extLst>
      <p:ext uri="{BB962C8B-B14F-4D97-AF65-F5344CB8AC3E}">
        <p14:creationId xmlns:p14="http://schemas.microsoft.com/office/powerpoint/2010/main" val="112985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6C670-2874-4131-AE9A-A44A17860078}"/>
              </a:ext>
            </a:extLst>
          </p:cNvPr>
          <p:cNvSpPr>
            <a:spLocks noGrp="1"/>
          </p:cNvSpPr>
          <p:nvPr>
            <p:ph type="title"/>
          </p:nvPr>
        </p:nvSpPr>
        <p:spPr/>
        <p:txBody>
          <a:bodyPr>
            <a:normAutofit/>
          </a:bodyPr>
          <a:lstStyle/>
          <a:p>
            <a:r>
              <a:rPr lang="de-DE" sz="3600">
                <a:ea typeface="+mj-lt"/>
                <a:cs typeface="+mj-lt"/>
              </a:rPr>
              <a:t>Formeln  - am Beispiel des Urnenmodells</a:t>
            </a:r>
            <a:endParaRPr lang="de-DE" sz="3600"/>
          </a:p>
        </p:txBody>
      </p:sp>
      <p:sp>
        <p:nvSpPr>
          <p:cNvPr id="3" name="Inhaltsplatzhalter 2">
            <a:extLst>
              <a:ext uri="{FF2B5EF4-FFF2-40B4-BE49-F238E27FC236}">
                <a16:creationId xmlns:a16="http://schemas.microsoft.com/office/drawing/2014/main" id="{72051125-D167-4335-B86E-737B9A7D454E}"/>
              </a:ext>
            </a:extLst>
          </p:cNvPr>
          <p:cNvSpPr>
            <a:spLocks noGrp="1"/>
          </p:cNvSpPr>
          <p:nvPr>
            <p:ph idx="1"/>
          </p:nvPr>
        </p:nvSpPr>
        <p:spPr/>
        <p:txBody>
          <a:bodyPr vert="horz" lIns="0" tIns="45720" rIns="0" bIns="45720" rtlCol="0" anchor="t">
            <a:normAutofit/>
          </a:bodyPr>
          <a:lstStyle/>
          <a:p>
            <a:pPr marL="0" indent="0">
              <a:lnSpc>
                <a:spcPct val="150000"/>
              </a:lnSpc>
              <a:buNone/>
            </a:pPr>
            <a:r>
              <a:rPr lang="de-DE" b="1" u="sng">
                <a:ea typeface="+mn-lt"/>
                <a:cs typeface="+mn-lt"/>
              </a:rPr>
              <a:t>Ohne</a:t>
            </a:r>
            <a:r>
              <a:rPr lang="de-DE" u="sng">
                <a:ea typeface="+mn-lt"/>
                <a:cs typeface="+mn-lt"/>
              </a:rPr>
              <a:t> Wiederholung</a:t>
            </a:r>
          </a:p>
          <a:p>
            <a:pPr marL="0" indent="0">
              <a:lnSpc>
                <a:spcPct val="150000"/>
              </a:lnSpc>
              <a:buNone/>
            </a:pPr>
            <a:r>
              <a:rPr lang="de-DE">
                <a:cs typeface="Calibri"/>
              </a:rPr>
              <a:t>"Entnimmt man einer Urne mit </a:t>
            </a:r>
            <a:r>
              <a:rPr lang="de-DE" i="1">
                <a:cs typeface="Calibri"/>
              </a:rPr>
              <a:t>n </a:t>
            </a:r>
            <a:r>
              <a:rPr lang="de-DE">
                <a:cs typeface="Calibri"/>
              </a:rPr>
              <a:t>wohlverschiedenen Elementen nacheinander </a:t>
            </a:r>
            <a:r>
              <a:rPr lang="de-DE" i="1">
                <a:cs typeface="Calibri"/>
              </a:rPr>
              <a:t>k </a:t>
            </a:r>
            <a:r>
              <a:rPr lang="de-DE">
                <a:cs typeface="Calibri"/>
              </a:rPr>
              <a:t>Elemente, so lassen sich die entnommenen </a:t>
            </a:r>
            <a:r>
              <a:rPr lang="de-DE" i="1">
                <a:cs typeface="Calibri"/>
              </a:rPr>
              <a:t>k </a:t>
            </a:r>
            <a:r>
              <a:rPr lang="de-DE">
                <a:cs typeface="Calibri" panose="020F0502020204030204"/>
              </a:rPr>
              <a:t>Elemente auf...                                              verschiedene Weisen anordnen." </a:t>
            </a:r>
          </a:p>
          <a:p>
            <a:pPr marL="0" indent="0">
              <a:lnSpc>
                <a:spcPct val="150000"/>
              </a:lnSpc>
              <a:buNone/>
            </a:pPr>
            <a:r>
              <a:rPr lang="de-DE" b="1" u="sng">
                <a:ea typeface="+mn-lt"/>
                <a:cs typeface="+mn-lt"/>
              </a:rPr>
              <a:t>Mit</a:t>
            </a:r>
            <a:r>
              <a:rPr lang="de-DE" u="sng">
                <a:ea typeface="+mn-lt"/>
                <a:cs typeface="+mn-lt"/>
              </a:rPr>
              <a:t> Wiederholung </a:t>
            </a:r>
            <a:r>
              <a:rPr lang="de-DE">
                <a:cs typeface="Calibri" panose="020F0502020204030204"/>
              </a:rPr>
              <a:t>      </a:t>
            </a:r>
          </a:p>
          <a:p>
            <a:pPr marL="0" indent="0">
              <a:lnSpc>
                <a:spcPct val="150000"/>
              </a:lnSpc>
              <a:buNone/>
            </a:pPr>
            <a:r>
              <a:rPr lang="de-DE">
                <a:cs typeface="Calibri" panose="020F0502020204030204"/>
              </a:rPr>
              <a:t>"Legt man jedes Element nach Entnahme wieder in die Urne zurück und zieht </a:t>
            </a:r>
            <a:r>
              <a:rPr lang="de-DE" i="1">
                <a:cs typeface="Calibri" panose="020F0502020204030204"/>
              </a:rPr>
              <a:t>k </a:t>
            </a:r>
            <a:r>
              <a:rPr lang="de-DE">
                <a:cs typeface="Calibri" panose="020F0502020204030204"/>
              </a:rPr>
              <a:t>mal, so existieren...                                               -&gt; also...                          verschiedene Anordnungen."</a:t>
            </a:r>
          </a:p>
          <a:p>
            <a:pPr marL="0" indent="0">
              <a:lnSpc>
                <a:spcPct val="150000"/>
              </a:lnSpc>
              <a:buNone/>
            </a:pPr>
            <a:endParaRPr lang="de-DE">
              <a:cs typeface="Calibri" panose="020F0502020204030204"/>
            </a:endParaRPr>
          </a:p>
        </p:txBody>
      </p:sp>
      <p:pic>
        <p:nvPicPr>
          <p:cNvPr id="5" name="Grafik 10" descr="Ein Bild, das Uhr enthält.&#10;&#10;Mit sehr hoher Zuverlässigkeit generierte Beschreibung">
            <a:extLst>
              <a:ext uri="{FF2B5EF4-FFF2-40B4-BE49-F238E27FC236}">
                <a16:creationId xmlns:a16="http://schemas.microsoft.com/office/drawing/2014/main" id="{9AD02A1E-D994-4FAF-A15C-7EFC75F3736F}"/>
              </a:ext>
            </a:extLst>
          </p:cNvPr>
          <p:cNvPicPr>
            <a:picLocks noChangeAspect="1"/>
          </p:cNvPicPr>
          <p:nvPr/>
        </p:nvPicPr>
        <p:blipFill rotWithShape="1">
          <a:blip r:embed="rId2"/>
          <a:srcRect t="8823" r="508" b="7353"/>
          <a:stretch/>
        </p:blipFill>
        <p:spPr>
          <a:xfrm>
            <a:off x="6234180" y="2963310"/>
            <a:ext cx="2164247" cy="632604"/>
          </a:xfrm>
          <a:prstGeom prst="rect">
            <a:avLst/>
          </a:prstGeom>
          <a:ln>
            <a:solidFill>
              <a:schemeClr val="accent2"/>
            </a:solidFill>
          </a:ln>
        </p:spPr>
      </p:pic>
      <p:pic>
        <p:nvPicPr>
          <p:cNvPr id="6" name="Grafik 6" descr="Ein Bild, das Uhr enthält.&#10;&#10;Mit sehr hoher Zuverlässigkeit generierte Beschreibung">
            <a:extLst>
              <a:ext uri="{FF2B5EF4-FFF2-40B4-BE49-F238E27FC236}">
                <a16:creationId xmlns:a16="http://schemas.microsoft.com/office/drawing/2014/main" id="{ED5996C6-8D19-4614-B298-1C88533E28ED}"/>
              </a:ext>
            </a:extLst>
          </p:cNvPr>
          <p:cNvPicPr>
            <a:picLocks noChangeAspect="1"/>
          </p:cNvPicPr>
          <p:nvPr/>
        </p:nvPicPr>
        <p:blipFill>
          <a:blip r:embed="rId3"/>
          <a:stretch>
            <a:fillRect/>
          </a:stretch>
        </p:blipFill>
        <p:spPr>
          <a:xfrm>
            <a:off x="2248867" y="5130662"/>
            <a:ext cx="2614267" cy="793197"/>
          </a:xfrm>
          <a:prstGeom prst="rect">
            <a:avLst/>
          </a:prstGeom>
        </p:spPr>
      </p:pic>
      <p:pic>
        <p:nvPicPr>
          <p:cNvPr id="8" name="Grafik 8">
            <a:extLst>
              <a:ext uri="{FF2B5EF4-FFF2-40B4-BE49-F238E27FC236}">
                <a16:creationId xmlns:a16="http://schemas.microsoft.com/office/drawing/2014/main" id="{AA086D96-F803-4A07-BCAA-522C800F81D3}"/>
              </a:ext>
            </a:extLst>
          </p:cNvPr>
          <p:cNvPicPr>
            <a:picLocks noChangeAspect="1"/>
          </p:cNvPicPr>
          <p:nvPr/>
        </p:nvPicPr>
        <p:blipFill>
          <a:blip r:embed="rId4"/>
          <a:stretch>
            <a:fillRect/>
          </a:stretch>
        </p:blipFill>
        <p:spPr>
          <a:xfrm>
            <a:off x="5926138" y="5158340"/>
            <a:ext cx="1234246" cy="627407"/>
          </a:xfrm>
          <a:prstGeom prst="rect">
            <a:avLst/>
          </a:prstGeom>
          <a:ln>
            <a:solidFill>
              <a:schemeClr val="accent2"/>
            </a:solidFill>
          </a:ln>
        </p:spPr>
      </p:pic>
      <p:sp>
        <p:nvSpPr>
          <p:cNvPr id="10" name="Eckige Klammer links 9">
            <a:extLst>
              <a:ext uri="{FF2B5EF4-FFF2-40B4-BE49-F238E27FC236}">
                <a16:creationId xmlns:a16="http://schemas.microsoft.com/office/drawing/2014/main" id="{503EC91B-5BA8-45D7-8722-1CC440FC9117}"/>
              </a:ext>
            </a:extLst>
          </p:cNvPr>
          <p:cNvSpPr/>
          <p:nvPr/>
        </p:nvSpPr>
        <p:spPr>
          <a:xfrm>
            <a:off x="659163" y="2055192"/>
            <a:ext cx="154608" cy="182217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Eckige Klammer links 12">
            <a:extLst>
              <a:ext uri="{FF2B5EF4-FFF2-40B4-BE49-F238E27FC236}">
                <a16:creationId xmlns:a16="http://schemas.microsoft.com/office/drawing/2014/main" id="{A9DB1A4E-BDB4-450E-8520-078F9D9ED22D}"/>
              </a:ext>
            </a:extLst>
          </p:cNvPr>
          <p:cNvSpPr/>
          <p:nvPr/>
        </p:nvSpPr>
        <p:spPr>
          <a:xfrm>
            <a:off x="659163" y="4164497"/>
            <a:ext cx="154608" cy="182217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4" name="Grafik 14" descr="Ein Bild, das Objekt, Ball, Spiel, Zeichnung enthält.&#10;&#10;Mit sehr hoher Zuverlässigkeit generierte Beschreibung">
            <a:extLst>
              <a:ext uri="{FF2B5EF4-FFF2-40B4-BE49-F238E27FC236}">
                <a16:creationId xmlns:a16="http://schemas.microsoft.com/office/drawing/2014/main" id="{7708F3B8-BF90-4573-80C9-608783B5296E}"/>
              </a:ext>
            </a:extLst>
          </p:cNvPr>
          <p:cNvPicPr>
            <a:picLocks noChangeAspect="1"/>
          </p:cNvPicPr>
          <p:nvPr/>
        </p:nvPicPr>
        <p:blipFill rotWithShape="1">
          <a:blip r:embed="rId5"/>
          <a:srcRect b="17692"/>
          <a:stretch/>
        </p:blipFill>
        <p:spPr>
          <a:xfrm>
            <a:off x="9061174" y="428625"/>
            <a:ext cx="2286000" cy="1175972"/>
          </a:xfrm>
          <a:prstGeom prst="rect">
            <a:avLst/>
          </a:prstGeom>
        </p:spPr>
      </p:pic>
    </p:spTree>
    <p:extLst>
      <p:ext uri="{BB962C8B-B14F-4D97-AF65-F5344CB8AC3E}">
        <p14:creationId xmlns:p14="http://schemas.microsoft.com/office/powerpoint/2010/main" val="384285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6018F-DFA3-458D-9392-E2CABAB340CD}"/>
              </a:ext>
            </a:extLst>
          </p:cNvPr>
          <p:cNvSpPr>
            <a:spLocks noGrp="1"/>
          </p:cNvSpPr>
          <p:nvPr>
            <p:ph type="title"/>
          </p:nvPr>
        </p:nvSpPr>
        <p:spPr/>
        <p:txBody>
          <a:bodyPr/>
          <a:lstStyle/>
          <a:p>
            <a:r>
              <a:rPr lang="de-DE" dirty="0">
                <a:cs typeface="Calibri Light"/>
              </a:rPr>
              <a:t>Ziehen mit Wiederholung (Zurücklegen)</a:t>
            </a:r>
            <a:endParaRPr lang="de-DE" dirty="0"/>
          </a:p>
        </p:txBody>
      </p:sp>
      <p:sp>
        <p:nvSpPr>
          <p:cNvPr id="3" name="Inhaltsplatzhalter 2">
            <a:extLst>
              <a:ext uri="{FF2B5EF4-FFF2-40B4-BE49-F238E27FC236}">
                <a16:creationId xmlns:a16="http://schemas.microsoft.com/office/drawing/2014/main" id="{E096B438-D6EE-4488-93F6-AF09FD5BFA84}"/>
              </a:ext>
            </a:extLst>
          </p:cNvPr>
          <p:cNvSpPr>
            <a:spLocks noGrp="1"/>
          </p:cNvSpPr>
          <p:nvPr>
            <p:ph idx="1"/>
          </p:nvPr>
        </p:nvSpPr>
        <p:spPr>
          <a:xfrm>
            <a:off x="881620" y="1845734"/>
            <a:ext cx="10504097" cy="4483435"/>
          </a:xfrm>
        </p:spPr>
        <p:txBody>
          <a:bodyPr vert="horz" lIns="0" tIns="45720" rIns="0" bIns="45720" rtlCol="0" anchor="t">
            <a:normAutofit/>
          </a:bodyPr>
          <a:lstStyle/>
          <a:p>
            <a:pPr marL="383540" lvl="1">
              <a:buFont typeface="Arial" panose="020F0502020204030204" pitchFamily="34" charset="0"/>
              <a:buChar char="•"/>
            </a:pPr>
            <a:r>
              <a:rPr lang="de-DE" sz="2000" dirty="0">
                <a:cs typeface="Calibri"/>
              </a:rPr>
              <a:t>Beispielaufgabe: </a:t>
            </a:r>
            <a:r>
              <a:rPr lang="de-DE" sz="2000" dirty="0">
                <a:ea typeface="+mn-lt"/>
                <a:cs typeface="+mn-lt"/>
              </a:rPr>
              <a:t>Wie viele 4-stellige Zahlen kann man mit den Ziffern 0-9 bilden, wenn jede Ziffer auf jeder Stelle vorkommen darf?</a:t>
            </a:r>
            <a:endParaRPr lang="de-DE" sz="2000" dirty="0">
              <a:cs typeface="Calibri"/>
            </a:endParaRPr>
          </a:p>
          <a:p>
            <a:pPr marL="383540" lvl="1">
              <a:buFont typeface="Arial" panose="020F0502020204030204" pitchFamily="34" charset="0"/>
              <a:buChar char="•"/>
            </a:pPr>
            <a:endParaRPr lang="de-DE" sz="2000" dirty="0">
              <a:cs typeface="Calibri"/>
            </a:endParaRPr>
          </a:p>
          <a:p>
            <a:pPr marL="383540" lvl="1">
              <a:buFont typeface="Arial" panose="020F0502020204030204" pitchFamily="34" charset="0"/>
              <a:buChar char="•"/>
            </a:pPr>
            <a:r>
              <a:rPr lang="de-DE" sz="2000" dirty="0">
                <a:cs typeface="Calibri"/>
              </a:rPr>
              <a:t>n= 10</a:t>
            </a:r>
          </a:p>
          <a:p>
            <a:pPr marL="383540" lvl="1">
              <a:buFont typeface="Arial" panose="020F0502020204030204" pitchFamily="34" charset="0"/>
              <a:buChar char="•"/>
            </a:pPr>
            <a:endParaRPr lang="de-DE" sz="2000" dirty="0">
              <a:cs typeface="Calibri"/>
            </a:endParaRPr>
          </a:p>
          <a:p>
            <a:pPr marL="383540" lvl="1">
              <a:buFont typeface="Arial" panose="020F0502020204030204" pitchFamily="34" charset="0"/>
              <a:buChar char="•"/>
            </a:pPr>
            <a:r>
              <a:rPr lang="de-DE" sz="2000" dirty="0">
                <a:cs typeface="Calibri"/>
              </a:rPr>
              <a:t>k= 4</a:t>
            </a:r>
          </a:p>
          <a:p>
            <a:pPr marL="383540" lvl="1">
              <a:buFont typeface="Arial" panose="020F0502020204030204" pitchFamily="34" charset="0"/>
              <a:buChar char="•"/>
            </a:pPr>
            <a:endParaRPr lang="de-DE" sz="2000" dirty="0">
              <a:cs typeface="Calibri"/>
            </a:endParaRPr>
          </a:p>
          <a:p>
            <a:pPr marL="383540" lvl="1">
              <a:buFont typeface="Arial" panose="020F0502020204030204" pitchFamily="34" charset="0"/>
              <a:buChar char="•"/>
            </a:pPr>
            <a:r>
              <a:rPr lang="de-DE" sz="2000" dirty="0">
                <a:cs typeface="Calibri"/>
              </a:rPr>
              <a:t>Nachdem eine Ziffer gezogen wurde, wird diese "zurückgelegt" und kann beim nächsten Ziehen erneut ausgewählt werden </a:t>
            </a:r>
          </a:p>
          <a:p>
            <a:pPr marL="383540" lvl="1">
              <a:buFont typeface="Arial" panose="020F0502020204030204" pitchFamily="34" charset="0"/>
              <a:buChar char="•"/>
            </a:pPr>
            <a:endParaRPr lang="de-DE" sz="2000" dirty="0">
              <a:cs typeface="Calibri"/>
            </a:endParaRPr>
          </a:p>
          <a:p>
            <a:pPr marL="383540" lvl="1">
              <a:buFont typeface="Arial" panose="020F0502020204030204" pitchFamily="34" charset="0"/>
              <a:buChar char="•"/>
            </a:pPr>
            <a:r>
              <a:rPr lang="de-DE" sz="2000" dirty="0">
                <a:cs typeface="Calibri"/>
              </a:rPr>
              <a:t>Daher Verwendung der Formel:</a:t>
            </a:r>
          </a:p>
          <a:p>
            <a:pPr marL="383540" lvl="1">
              <a:buFont typeface="Arial" panose="020F0502020204030204" pitchFamily="34" charset="0"/>
              <a:buChar char="•"/>
            </a:pPr>
            <a:endParaRPr lang="de-DE" sz="2000" dirty="0">
              <a:cs typeface="Calibri"/>
            </a:endParaRPr>
          </a:p>
          <a:p>
            <a:pPr marL="383540" lvl="1">
              <a:buFont typeface="Arial" panose="020F0502020204030204" pitchFamily="34" charset="0"/>
              <a:buChar char="•"/>
            </a:pPr>
            <a:r>
              <a:rPr lang="de-DE" sz="2000" dirty="0">
                <a:cs typeface="Calibri"/>
              </a:rPr>
              <a:t>N= 10^4 = 10*10*10*10 = 10000</a:t>
            </a:r>
          </a:p>
        </p:txBody>
      </p:sp>
      <p:pic>
        <p:nvPicPr>
          <p:cNvPr id="4" name="Grafik 4">
            <a:extLst>
              <a:ext uri="{FF2B5EF4-FFF2-40B4-BE49-F238E27FC236}">
                <a16:creationId xmlns:a16="http://schemas.microsoft.com/office/drawing/2014/main" id="{D92E7A75-1CFB-4E7B-AC67-71906BAEEB15}"/>
              </a:ext>
            </a:extLst>
          </p:cNvPr>
          <p:cNvPicPr>
            <a:picLocks noChangeAspect="1"/>
          </p:cNvPicPr>
          <p:nvPr/>
        </p:nvPicPr>
        <p:blipFill>
          <a:blip r:embed="rId2"/>
          <a:stretch>
            <a:fillRect/>
          </a:stretch>
        </p:blipFill>
        <p:spPr>
          <a:xfrm>
            <a:off x="4704615" y="4855379"/>
            <a:ext cx="1419763" cy="463669"/>
          </a:xfrm>
          <a:prstGeom prst="rect">
            <a:avLst/>
          </a:prstGeom>
        </p:spPr>
      </p:pic>
    </p:spTree>
    <p:extLst>
      <p:ext uri="{BB962C8B-B14F-4D97-AF65-F5344CB8AC3E}">
        <p14:creationId xmlns:p14="http://schemas.microsoft.com/office/powerpoint/2010/main" val="160028878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Breitbild</PresentationFormat>
  <Slides>30</Slides>
  <Notes>1</Notes>
  <HiddenSlides>0</HiddenSlide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Retrospect</vt:lpstr>
      <vt:lpstr>Permutation</vt:lpstr>
      <vt:lpstr>Gliederung</vt:lpstr>
      <vt:lpstr>PowerPoint-Präsentation</vt:lpstr>
      <vt:lpstr>Begrifflichkeiten: Permutation - Variation</vt:lpstr>
      <vt:lpstr>Beispiele – ohne Wiederholung </vt:lpstr>
      <vt:lpstr>Beispiele – ohne Wiederholung </vt:lpstr>
      <vt:lpstr>Beispiele – ohne Wiederholung </vt:lpstr>
      <vt:lpstr>Formeln  - am Beispiel des Urnenmodells</vt:lpstr>
      <vt:lpstr>Ziehen mit Wiederholung (Zurücklegen)</vt:lpstr>
      <vt:lpstr>Und jetzt ihr :)</vt:lpstr>
      <vt:lpstr>Lösung </vt:lpstr>
      <vt:lpstr>Permutation mit nicht allen Elementen wohlverschieden</vt:lpstr>
      <vt:lpstr>Beispiel 1</vt:lpstr>
      <vt:lpstr>Beispiel 1</vt:lpstr>
      <vt:lpstr>Beispiel 2</vt:lpstr>
      <vt:lpstr>Beispiel 3</vt:lpstr>
      <vt:lpstr> Problembeispiel - Blöcke</vt:lpstr>
      <vt:lpstr>Problembeispiel - Ringpermutation</vt:lpstr>
      <vt:lpstr>Problembeispiel- Ringpermutation</vt:lpstr>
      <vt:lpstr>Und jetzt ihr! </vt:lpstr>
      <vt:lpstr>Lösung</vt:lpstr>
      <vt:lpstr>Problembeispiel – Nebeneinander Sitzen</vt:lpstr>
      <vt:lpstr> Problembeispiel – Nebeneinander Sitzen </vt:lpstr>
      <vt:lpstr>Problembeispiel – Nebeneinander Sitzen  </vt:lpstr>
      <vt:lpstr>Problembeispiel - Geburtstagsproblem</vt:lpstr>
      <vt:lpstr>Problembeispiel - Geburtstagsproblem</vt:lpstr>
      <vt:lpstr>Problembeispiel - Geburtstagsproblem</vt:lpstr>
      <vt:lpstr>PowerPoint-Präsentation</vt:lpstr>
      <vt:lpstr>Aufgabentypen</vt:lpstr>
      <vt:lpstr>Quellen und Bildquellen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revision>339</cp:revision>
  <dcterms:created xsi:type="dcterms:W3CDTF">2020-01-10T07:01:02Z</dcterms:created>
  <dcterms:modified xsi:type="dcterms:W3CDTF">2020-01-29T13:06:25Z</dcterms:modified>
</cp:coreProperties>
</file>