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78" r:id="rId3"/>
    <p:sldId id="279" r:id="rId4"/>
    <p:sldId id="271" r:id="rId5"/>
    <p:sldId id="272" r:id="rId6"/>
    <p:sldId id="273" r:id="rId7"/>
    <p:sldId id="274" r:id="rId8"/>
    <p:sldId id="275" r:id="rId9"/>
    <p:sldId id="276" r:id="rId10"/>
    <p:sldId id="280" r:id="rId11"/>
    <p:sldId id="277" r:id="rId12"/>
    <p:sldId id="257" r:id="rId13"/>
    <p:sldId id="260" r:id="rId14"/>
    <p:sldId id="259" r:id="rId15"/>
    <p:sldId id="262" r:id="rId16"/>
    <p:sldId id="267" r:id="rId17"/>
    <p:sldId id="263" r:id="rId18"/>
    <p:sldId id="268" r:id="rId19"/>
    <p:sldId id="264" r:id="rId20"/>
    <p:sldId id="26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CEDCD-B0D0-49AC-999D-863051A6B07C}" type="datetimeFigureOut">
              <a:rPr lang="de-DE" smtClean="0"/>
              <a:t>22.01.2020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08AFC-D63D-4B9E-B47D-5C34AD1101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9931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3648-8F72-44EA-BF2A-41299D72EA06}" type="datetime1">
              <a:rPr lang="de-DE" smtClean="0"/>
              <a:t>22.01.2020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8807-2CD6-437D-8630-BD8BDD5AB7F8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847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9E3B1-065A-4225-8EB0-CDEEBC568AD2}" type="datetime1">
              <a:rPr lang="de-DE" smtClean="0"/>
              <a:t>22.01.2020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8807-2CD6-437D-8630-BD8BDD5AB7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146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F7B5-AD95-4400-84F5-696168960E15}" type="datetime1">
              <a:rPr lang="de-DE" smtClean="0"/>
              <a:t>22.01.2020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8807-2CD6-437D-8630-BD8BDD5AB7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6858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0E230-E9EF-4F7D-ABFB-744935D20C2D}" type="datetime1">
              <a:rPr lang="de-DE" smtClean="0"/>
              <a:t>22.01.2020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8807-2CD6-437D-8630-BD8BDD5AB7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4819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C48F-4EC7-472F-9C29-EB0FBCAD7D1F}" type="datetime1">
              <a:rPr lang="de-DE" smtClean="0"/>
              <a:t>22.01.2020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8807-2CD6-437D-8630-BD8BDD5AB7F8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04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BBA17-D3B9-4757-BA25-85FCF2700E6A}" type="datetime1">
              <a:rPr lang="de-DE" smtClean="0"/>
              <a:t>22.01.2020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8807-2CD6-437D-8630-BD8BDD5AB7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8995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91C9-686D-4BBA-A548-1527801A6CD6}" type="datetime1">
              <a:rPr lang="de-DE" smtClean="0"/>
              <a:t>22.01.2020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8807-2CD6-437D-8630-BD8BDD5AB7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7225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5D5DD-07B9-4CE2-9E70-537C8450B26B}" type="datetime1">
              <a:rPr lang="de-DE" smtClean="0"/>
              <a:t>22.01.2020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8807-2CD6-437D-8630-BD8BDD5AB7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7846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63C5-FEBA-4A81-89E4-41F1FD434F73}" type="datetime1">
              <a:rPr lang="de-DE" smtClean="0"/>
              <a:t>22.01.2020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8807-2CD6-437D-8630-BD8BDD5AB7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2441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C0B012A-849A-439A-9867-01679A969E1F}" type="datetime1">
              <a:rPr lang="de-DE" smtClean="0"/>
              <a:t>22.01.2020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C68807-2CD6-437D-8630-BD8BDD5AB7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1930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1A06-5174-4CDF-8AF9-DAC54D4D8034}" type="datetime1">
              <a:rPr lang="de-DE" smtClean="0"/>
              <a:t>22.01.2020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8807-2CD6-437D-8630-BD8BDD5AB7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7656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9CBBE84-AA50-4552-8938-1E1CF73F08C5}" type="datetime1">
              <a:rPr lang="de-DE" smtClean="0"/>
              <a:t>22.01.2020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FC68807-2CD6-437D-8630-BD8BDD5AB7F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967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5/59/Urn_problem_qtl3.svg" TargetMode="External"/><Relationship Id="rId7" Type="http://schemas.openxmlformats.org/officeDocument/2006/relationships/hyperlink" Target="https://wiki.zum.de/images/thumb/3/3c/Urn10.png/200px-Urn10.png" TargetMode="External"/><Relationship Id="rId2" Type="http://schemas.openxmlformats.org/officeDocument/2006/relationships/hyperlink" Target="https://www.studienkreis.de/mathematik/permutation-variation-kombinatio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dn3.spiegel.de/images/image-1012706-galleryV9-iuxl-1012706.jpg" TargetMode="External"/><Relationship Id="rId5" Type="http://schemas.openxmlformats.org/officeDocument/2006/relationships/hyperlink" Target="https://i.etsystatic.com/10919371/r/il/69cca5/1583053398/il_570xN.1583053398_pztt.jpg" TargetMode="External"/><Relationship Id="rId4" Type="http://schemas.openxmlformats.org/officeDocument/2006/relationships/hyperlink" Target="https://casinolat.com/wp-content/uploads/2018/05/cartas-de-poker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Kombinatorik I</a:t>
            </a:r>
            <a:br>
              <a:rPr lang="de-DE" dirty="0"/>
            </a:br>
            <a:r>
              <a:rPr lang="de-DE" i="1" dirty="0"/>
              <a:t>Kombination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Seminar Evaluation und Forschungsmethoden Wise19/20</a:t>
            </a:r>
          </a:p>
          <a:p>
            <a:r>
              <a:rPr lang="de-DE" dirty="0"/>
              <a:t>Andreas </a:t>
            </a:r>
            <a:r>
              <a:rPr lang="de-DE" dirty="0" err="1"/>
              <a:t>Miculka</a:t>
            </a:r>
            <a:r>
              <a:rPr lang="de-DE" dirty="0"/>
              <a:t>, Elise Grunwald, Lea Stulz, Luisa Joel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08675D8-2658-4614-9F94-FCA73B86D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8807-2CD6-437D-8630-BD8BDD5AB7F8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4804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Kombinationen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607A0AB-120B-45AC-A58F-8F5EC79EC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8807-2CD6-437D-8630-BD8BDD5AB7F8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9238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3E40D2-8736-4EA0-B413-BA06236CE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Auswahl ohne Berücksichtigung der Reihenfolge – </a:t>
            </a:r>
            <a:r>
              <a:rPr lang="de-DE" b="1" dirty="0"/>
              <a:t>Ohne Wiederholung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316599-CC34-4258-ADDE-FEFB4317B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485120" cy="4355041"/>
          </a:xfrm>
        </p:spPr>
        <p:txBody>
          <a:bodyPr>
            <a:normAutofit/>
          </a:bodyPr>
          <a:lstStyle/>
          <a:p>
            <a:r>
              <a:rPr lang="de-DE" sz="2500" u="sng" dirty="0"/>
              <a:t>Beispiel:</a:t>
            </a:r>
            <a:r>
              <a:rPr lang="de-DE" sz="2500" dirty="0"/>
              <a:t> In einer Urne befinden sich 10 unterschiedliche Namen. Davon sollen 3 gezogen werden, die einen Gewinn erhalten.</a:t>
            </a:r>
          </a:p>
          <a:p>
            <a:r>
              <a:rPr lang="de-DE" sz="2500" u="sng" dirty="0"/>
              <a:t>Frage:</a:t>
            </a:r>
            <a:r>
              <a:rPr lang="de-DE" sz="2500" dirty="0"/>
              <a:t> Wie viele Möglichkeiten gibt es?</a:t>
            </a:r>
          </a:p>
          <a:p>
            <a:endParaRPr lang="de-DE" sz="2500" u="sng" dirty="0"/>
          </a:p>
          <a:p>
            <a:r>
              <a:rPr lang="de-DE" sz="2500" dirty="0"/>
              <a:t>k = 3</a:t>
            </a:r>
          </a:p>
          <a:p>
            <a:r>
              <a:rPr lang="de-DE" sz="2500" dirty="0"/>
              <a:t>n = 10</a:t>
            </a:r>
          </a:p>
          <a:p>
            <a:endParaRPr lang="de-DE" sz="2500" dirty="0"/>
          </a:p>
          <a:p>
            <a:r>
              <a:rPr lang="de-DE" sz="2500" dirty="0">
                <a:sym typeface="Wingdings" panose="05000000000000000000" pitchFamily="2" charset="2"/>
              </a:rPr>
              <a:t> 	Es gibt 120 Möglichkeiten 3 Gewinner aus 10 Namen, ohne Beachtung der 	Reihenfolge zu ziehen.</a:t>
            </a:r>
            <a:endParaRPr lang="de-DE" sz="25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E08B1F4-B05E-4FFA-B46E-6C17A654CE6A}"/>
              </a:ext>
            </a:extLst>
          </p:cNvPr>
          <p:cNvSpPr txBox="1"/>
          <p:nvPr/>
        </p:nvSpPr>
        <p:spPr>
          <a:xfrm>
            <a:off x="3400425" y="3943139"/>
            <a:ext cx="72580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 =			=				  =			  = 120 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7B64023-CC8F-492B-9D81-D0AE0A0A7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964" y="3676278"/>
            <a:ext cx="789735" cy="106915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FA3DDFF-DD03-4970-A272-2657535F25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518"/>
          <a:stretch/>
        </p:blipFill>
        <p:spPr>
          <a:xfrm>
            <a:off x="5198262" y="3629304"/>
            <a:ext cx="1516863" cy="1163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59DCB2A6-E3D9-4FA2-9E94-57473B4C660A}"/>
                  </a:ext>
                </a:extLst>
              </p:cNvPr>
              <p:cNvSpPr txBox="1"/>
              <p:nvPr/>
            </p:nvSpPr>
            <p:spPr>
              <a:xfrm>
                <a:off x="7141844" y="3820285"/>
                <a:ext cx="1133475" cy="7227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25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5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de-DE" sz="2500" i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de-DE" sz="2500" i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3!⋅7!</m:t>
                          </m:r>
                        </m:den>
                      </m:f>
                    </m:oMath>
                  </m:oMathPara>
                </a14:m>
                <a:endParaRPr lang="de-DE" sz="25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9DCB2A6-E3D9-4FA2-9E94-57473B4C66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844" y="3820285"/>
                <a:ext cx="1133475" cy="72276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hteck 17">
            <a:extLst>
              <a:ext uri="{FF2B5EF4-FFF2-40B4-BE49-F238E27FC236}">
                <a16:creationId xmlns:a16="http://schemas.microsoft.com/office/drawing/2014/main" id="{A6050A15-2576-42E9-9A5C-F101A475C81C}"/>
              </a:ext>
            </a:extLst>
          </p:cNvPr>
          <p:cNvSpPr/>
          <p:nvPr/>
        </p:nvSpPr>
        <p:spPr>
          <a:xfrm>
            <a:off x="3200400" y="3629304"/>
            <a:ext cx="6981825" cy="11373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6FFF712-A271-4977-9F46-E7393225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8807-2CD6-437D-8630-BD8BDD5AB7F8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652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Auswahl ohne Berücksichtigung der Reihenfolge – </a:t>
            </a:r>
            <a:r>
              <a:rPr lang="de-DE" b="1" dirty="0"/>
              <a:t>Mit Wiederholung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500" u="sng" dirty="0"/>
              <a:t>Beispiel:</a:t>
            </a:r>
            <a:r>
              <a:rPr lang="de-DE" sz="2500" dirty="0"/>
              <a:t> Ziehen von mehreren Elementen aus einer Urne, die man nach der Entnahme zurücklegt</a:t>
            </a:r>
          </a:p>
          <a:p>
            <a:r>
              <a:rPr lang="de-DE" sz="2500" u="sng" dirty="0"/>
              <a:t>Formel:</a:t>
            </a:r>
            <a:r>
              <a:rPr lang="de-DE" sz="2500" dirty="0"/>
              <a:t> n = Anzahl der Elemente in der Urne k = Anzahl der Ziehungen</a:t>
            </a:r>
          </a:p>
          <a:p>
            <a:endParaRPr lang="de-DE" sz="2500" dirty="0"/>
          </a:p>
        </p:txBody>
      </p:sp>
      <p:pic>
        <p:nvPicPr>
          <p:cNvPr id="7" name="Inhaltsplatzhalt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394" y="3604930"/>
            <a:ext cx="5034606" cy="1200536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1061394" y="3604930"/>
            <a:ext cx="2305261" cy="120053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"/>
          <a:stretch/>
        </p:blipFill>
        <p:spPr bwMode="auto">
          <a:xfrm>
            <a:off x="7820686" y="3086714"/>
            <a:ext cx="3845801" cy="314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FFC3359-5537-4212-A35A-85A27CA97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8807-2CD6-437D-8630-BD8BDD5AB7F8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6981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Welche Formel nehme ich wann?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98EC742-74F6-4874-A635-E5D00F3E6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67" y="1925900"/>
            <a:ext cx="11154065" cy="159835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63B324D1-2EAE-4A53-9563-E5E3C67FD0B2}"/>
              </a:ext>
            </a:extLst>
          </p:cNvPr>
          <p:cNvSpPr txBox="1"/>
          <p:nvPr/>
        </p:nvSpPr>
        <p:spPr>
          <a:xfrm>
            <a:off x="1097280" y="3695700"/>
            <a:ext cx="10575752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5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Wichtige Fragen:</a:t>
            </a:r>
          </a:p>
          <a:p>
            <a:r>
              <a:rPr lang="de-DE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Wie sind Elemente (n) und Plätze (k) zuzuweisen?</a:t>
            </a:r>
          </a:p>
          <a:p>
            <a:r>
              <a:rPr lang="de-DE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Gibt es eine Reihenfolge, die einzuhalten ist?</a:t>
            </a:r>
          </a:p>
          <a:p>
            <a:r>
              <a:rPr lang="de-DE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Können Elemente wiederholt auftreten?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55A7500-0DAD-44B8-9E0C-4F70E20A05F8}"/>
              </a:ext>
            </a:extLst>
          </p:cNvPr>
          <p:cNvSpPr/>
          <p:nvPr/>
        </p:nvSpPr>
        <p:spPr>
          <a:xfrm>
            <a:off x="3209925" y="2571750"/>
            <a:ext cx="4400550" cy="40005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Nächste Woche!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9C8923E-8116-4DB0-AA1A-13A261490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8807-2CD6-437D-8630-BD8BDD5AB7F8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6982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Spezielle Auswahlprobleme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607A0AB-120B-45AC-A58F-8F5EC79EC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8807-2CD6-437D-8630-BD8BDD5AB7F8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3601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Kombination mit Restriktion 1 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97280" y="1845734"/>
            <a:ext cx="10523220" cy="4023360"/>
          </a:xfrm>
        </p:spPr>
        <p:txBody>
          <a:bodyPr/>
          <a:lstStyle/>
          <a:p>
            <a:r>
              <a:rPr lang="de-DE" sz="2300" u="sng" dirty="0"/>
              <a:t>Frage:</a:t>
            </a:r>
            <a:r>
              <a:rPr lang="de-DE" sz="2300" dirty="0"/>
              <a:t> Was machen wir, wenn es eine Kombination gibt, die wir nicht haben wollen?</a:t>
            </a:r>
          </a:p>
          <a:p>
            <a:r>
              <a:rPr lang="de-DE" sz="2300" u="sng" dirty="0"/>
              <a:t>Beispiel:</a:t>
            </a:r>
            <a:r>
              <a:rPr lang="de-DE" sz="2300" dirty="0"/>
              <a:t> Die Ski Freizeit hat noch 8 freie Plätze. Es gibt 15 Bewerber, davon wollen aber 2 auf keinen Fall zusammen zur Ski Freizeit, da sie zerstritten sind.</a:t>
            </a:r>
          </a:p>
          <a:p>
            <a:r>
              <a:rPr lang="de-DE" sz="2300" u="sng" dirty="0"/>
              <a:t>Formel:</a:t>
            </a:r>
            <a:r>
              <a:rPr lang="de-DE" sz="2300" dirty="0"/>
              <a:t> N = 15, n = 8, m = 2 </a:t>
            </a:r>
            <a:r>
              <a:rPr lang="de-DE" dirty="0"/>
              <a:t>	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/>
          <a:srcRect l="18629"/>
          <a:stretch/>
        </p:blipFill>
        <p:spPr>
          <a:xfrm>
            <a:off x="952500" y="4896900"/>
            <a:ext cx="3179618" cy="1186394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6096000" y="3915622"/>
            <a:ext cx="1822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Kombinationen mit allen m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2"/>
          <a:srcRect l="54317" t="6254" b="5710"/>
          <a:stretch/>
        </p:blipFill>
        <p:spPr>
          <a:xfrm>
            <a:off x="4369886" y="3784709"/>
            <a:ext cx="1785097" cy="104445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2"/>
          <a:srcRect l="18629" t="-4817" r="54070" b="4817"/>
          <a:stretch/>
        </p:blipFill>
        <p:spPr>
          <a:xfrm>
            <a:off x="983469" y="3676368"/>
            <a:ext cx="1066800" cy="1186394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2050269" y="3915622"/>
            <a:ext cx="17655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Alle möglichen Kombinationen </a:t>
            </a:r>
          </a:p>
        </p:txBody>
      </p:sp>
      <p:sp>
        <p:nvSpPr>
          <p:cNvPr id="15" name="Rechteck 14"/>
          <p:cNvSpPr/>
          <p:nvPr/>
        </p:nvSpPr>
        <p:spPr>
          <a:xfrm>
            <a:off x="983469" y="4862762"/>
            <a:ext cx="3085484" cy="12205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E9E6C57-60E7-4E96-B49D-F21DD176F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8807-2CD6-437D-8630-BD8BDD5AB7F8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3348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Kombination mit Restriktion 2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97280" y="1779059"/>
            <a:ext cx="10770870" cy="4023360"/>
          </a:xfrm>
        </p:spPr>
        <p:txBody>
          <a:bodyPr>
            <a:normAutofit/>
          </a:bodyPr>
          <a:lstStyle/>
          <a:p>
            <a:r>
              <a:rPr lang="de-DE" sz="2300" u="sng" dirty="0"/>
              <a:t>Frage:</a:t>
            </a:r>
            <a:r>
              <a:rPr lang="de-DE" sz="2300" dirty="0"/>
              <a:t> Was machen wir, wenn es eine Kombination gibt, die wir unbedingt gemeinsam oder gar nicht haben wollen?</a:t>
            </a:r>
          </a:p>
          <a:p>
            <a:r>
              <a:rPr lang="de-DE" sz="2300" u="sng" dirty="0"/>
              <a:t>Beispiel:</a:t>
            </a:r>
            <a:r>
              <a:rPr lang="de-DE" sz="2300" dirty="0"/>
              <a:t> Die Ski Freizeit hat noch 8 freie Plätze. Es gibt 15 Bewerber, davon wollen aber 2 auf jeden Fall zusammen oder gar nicht zur Ski Freizeit, da sie befreundet sind.</a:t>
            </a:r>
          </a:p>
          <a:p>
            <a:r>
              <a:rPr lang="de-DE" sz="2300" dirty="0"/>
              <a:t>Formel: N = 10, n = 5, m = 2 oder 0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4241" y="3893997"/>
            <a:ext cx="2431742" cy="1089271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276768" y="4035730"/>
            <a:ext cx="2000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Kombination ohne irgendeins der m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/>
          <a:srcRect l="53435"/>
          <a:stretch/>
        </p:blipFill>
        <p:spPr>
          <a:xfrm>
            <a:off x="945153" y="3893997"/>
            <a:ext cx="1715166" cy="1118337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2616248" y="4115468"/>
            <a:ext cx="1667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Kombination mit allen m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426" y="5008377"/>
            <a:ext cx="3665811" cy="1080314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945153" y="4946478"/>
            <a:ext cx="3786602" cy="11422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66320B12-9CC1-43B6-A1E7-720FB60C7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8807-2CD6-437D-8630-BD8BDD5AB7F8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5113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558" y="3669302"/>
            <a:ext cx="2602042" cy="2602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Hypergeometrische Formel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1097280" y="1845734"/>
            <a:ext cx="9149963" cy="4023360"/>
          </a:xfrm>
        </p:spPr>
        <p:txBody>
          <a:bodyPr>
            <a:normAutofit/>
          </a:bodyPr>
          <a:lstStyle/>
          <a:p>
            <a:r>
              <a:rPr lang="de-DE" sz="2500" u="sng" dirty="0"/>
              <a:t>Frage:</a:t>
            </a:r>
            <a:r>
              <a:rPr lang="de-DE" sz="2500" dirty="0"/>
              <a:t> Wie groß ist die Wahrscheinlichkeit aus einem Kartendeck genau 4 Asse zu ziehen, wenn wir 10 mal ziehen?</a:t>
            </a:r>
          </a:p>
          <a:p>
            <a:r>
              <a:rPr lang="de-DE" sz="2500" u="sng" dirty="0"/>
              <a:t>Formel:</a:t>
            </a:r>
            <a:r>
              <a:rPr lang="de-DE" sz="2500" dirty="0"/>
              <a:t> N = 36, n = 10, M = 4, m = 4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315" y="4342410"/>
            <a:ext cx="3947401" cy="181443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/>
          <a:srcRect l="50593" t="51200" r="25297" b="3201"/>
          <a:stretch/>
        </p:blipFill>
        <p:spPr>
          <a:xfrm>
            <a:off x="918074" y="3124203"/>
            <a:ext cx="1162050" cy="108585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/>
          <a:srcRect l="32182" r="46030" b="52635"/>
          <a:stretch/>
        </p:blipFill>
        <p:spPr>
          <a:xfrm>
            <a:off x="3467100" y="3125015"/>
            <a:ext cx="1085850" cy="1085038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080124" y="3193417"/>
            <a:ext cx="1386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Alle möglichen Fälle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689972" y="3286723"/>
            <a:ext cx="1386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Alle speziellen Fälle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3"/>
          <a:srcRect l="53588" t="816" r="3219" b="52644"/>
          <a:stretch/>
        </p:blipFill>
        <p:spPr>
          <a:xfrm>
            <a:off x="5939926" y="3193417"/>
            <a:ext cx="2152650" cy="104775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8130677" y="3317837"/>
            <a:ext cx="1386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Restliche Fälle</a:t>
            </a:r>
          </a:p>
        </p:txBody>
      </p:sp>
      <p:sp>
        <p:nvSpPr>
          <p:cNvPr id="14" name="Rechteck 13"/>
          <p:cNvSpPr/>
          <p:nvPr/>
        </p:nvSpPr>
        <p:spPr>
          <a:xfrm>
            <a:off x="1245315" y="4342410"/>
            <a:ext cx="3771898" cy="181443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B9F20C9-2509-4654-A7D9-0FAEE2B0D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8807-2CD6-437D-8630-BD8BDD5AB7F8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3760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269" y="2655908"/>
            <a:ext cx="2774731" cy="2774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Hypergeometrische Formel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97280" y="1845733"/>
            <a:ext cx="8901485" cy="4545127"/>
          </a:xfrm>
        </p:spPr>
        <p:txBody>
          <a:bodyPr>
            <a:normAutofit fontScale="92500" lnSpcReduction="20000"/>
          </a:bodyPr>
          <a:lstStyle/>
          <a:p>
            <a:r>
              <a:rPr lang="de-DE" sz="2700" u="sng" dirty="0"/>
              <a:t>Frage:</a:t>
            </a:r>
            <a:r>
              <a:rPr lang="de-DE" sz="2700" dirty="0"/>
              <a:t> Wie groß ist die Wahrscheinlichkeit aus einem Kartendeck mindestens zwei Asse zu ziehen, wenn wir 4 mal ziehen?</a:t>
            </a:r>
          </a:p>
          <a:p>
            <a:r>
              <a:rPr lang="de-DE" sz="2700" u="sng" dirty="0"/>
              <a:t>Formel:</a:t>
            </a:r>
            <a:r>
              <a:rPr lang="de-DE" sz="2700" dirty="0"/>
              <a:t> N = 36, n = 4, M = 4, m = 2 oder 3 oder 4</a:t>
            </a:r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sz="2700" dirty="0"/>
              <a:t>Vorgehen A: Einzelwahrscheinlichkeiten ausrechnen und aufsummieren P(min. 2 Asse) = P(2 Asse) + P(3 Asse) + P(4 Asse) </a:t>
            </a:r>
          </a:p>
          <a:p>
            <a:r>
              <a:rPr lang="de-DE" sz="2700" dirty="0"/>
              <a:t>Vorgehen B: Bestimmen der Wahrscheinlichkeit des Komplementärereignisses                                                                                 P(min. 2 Asse) = 1 - P(1 Ass)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290" y="2995739"/>
            <a:ext cx="2990850" cy="1374756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1204290" y="2988813"/>
            <a:ext cx="2990850" cy="137475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DD3AE77-C528-4C9C-AB30-575651A7F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8807-2CD6-437D-8630-BD8BDD5AB7F8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315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Praxisübungen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152EACD-AD84-4C28-A40F-0D46AF7C2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8807-2CD6-437D-8630-BD8BDD5AB7F8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7824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A346A5-5782-48FB-9C49-9D5CC25DB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Ablaufplan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FF72B7-5E67-47F0-9A53-5F6A42A36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06806"/>
            <a:ext cx="10058400" cy="4564591"/>
          </a:xfrm>
        </p:spPr>
        <p:txBody>
          <a:bodyPr>
            <a:normAutofit/>
          </a:bodyPr>
          <a:lstStyle/>
          <a:p>
            <a:r>
              <a:rPr lang="de-DE" sz="2500" dirty="0"/>
              <a:t>1. Kombinatorik – Definition</a:t>
            </a:r>
          </a:p>
          <a:p>
            <a:pPr lvl="1"/>
            <a:r>
              <a:rPr lang="de-DE" sz="2300" dirty="0"/>
              <a:t>Das fundamentale Abzählprinzip</a:t>
            </a:r>
          </a:p>
          <a:p>
            <a:pPr lvl="1"/>
            <a:r>
              <a:rPr lang="de-DE" sz="2300" dirty="0"/>
              <a:t>Fakultät</a:t>
            </a:r>
          </a:p>
          <a:p>
            <a:pPr lvl="1"/>
            <a:r>
              <a:rPr lang="de-DE" sz="2300" dirty="0"/>
              <a:t>Beachtung der Reihenfolge?</a:t>
            </a:r>
          </a:p>
          <a:p>
            <a:r>
              <a:rPr lang="de-DE" sz="2500" dirty="0"/>
              <a:t>2. Der Binomialkoeffizient</a:t>
            </a:r>
          </a:p>
          <a:p>
            <a:r>
              <a:rPr lang="de-DE" sz="2500" dirty="0"/>
              <a:t>3. Kombinationen – Auswahl ohne Berücksichtigung der Reihenfolge</a:t>
            </a:r>
          </a:p>
          <a:p>
            <a:pPr lvl="1"/>
            <a:r>
              <a:rPr lang="de-DE" sz="2300" dirty="0"/>
              <a:t>Ohne Wiederholung</a:t>
            </a:r>
          </a:p>
          <a:p>
            <a:pPr lvl="1"/>
            <a:r>
              <a:rPr lang="de-DE" sz="2300" dirty="0"/>
              <a:t>Mit Wiederholung</a:t>
            </a:r>
          </a:p>
          <a:p>
            <a:r>
              <a:rPr lang="de-DE" sz="2500" dirty="0"/>
              <a:t>4. Formelübersicht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315B109-58FB-4A72-B154-49167BE3C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8807-2CD6-437D-8630-BD8BDD5AB7F8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06147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Literatur – und Bildquellen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97279" y="1845734"/>
            <a:ext cx="10304145" cy="4023360"/>
          </a:xfrm>
        </p:spPr>
        <p:txBody>
          <a:bodyPr/>
          <a:lstStyle/>
          <a:p>
            <a:r>
              <a:rPr lang="de-DE" dirty="0"/>
              <a:t>Wahrscheinlichkeitsskript Methodenlehre und Statistik Uni Mainz</a:t>
            </a:r>
          </a:p>
          <a:p>
            <a:r>
              <a:rPr lang="de-DE" dirty="0">
                <a:hlinkClick r:id="rId2"/>
              </a:rPr>
              <a:t>https://www.studienkreis.de/mathematik/permutation-variation-kombination/</a:t>
            </a:r>
            <a:r>
              <a:rPr lang="de-DE" dirty="0"/>
              <a:t> (19.01.20, 19:30)</a:t>
            </a:r>
          </a:p>
          <a:p>
            <a:r>
              <a:rPr lang="de-DE" dirty="0">
                <a:hlinkClick r:id="rId3"/>
              </a:rPr>
              <a:t>https://upload.wikimedia.org/wikipedia/commons/5/59/Urn_problem_qtl3.svg</a:t>
            </a:r>
            <a:endParaRPr lang="de-DE" dirty="0"/>
          </a:p>
          <a:p>
            <a:r>
              <a:rPr lang="de-DE" dirty="0">
                <a:hlinkClick r:id="rId4"/>
              </a:rPr>
              <a:t>https://casinolat.com/wp-content/uploads/2018/05/cartas-de-poker.jpg</a:t>
            </a:r>
            <a:endParaRPr lang="de-DE" dirty="0"/>
          </a:p>
          <a:p>
            <a:r>
              <a:rPr lang="de-DE" dirty="0"/>
              <a:t>(Quellen aufgerufen am 19.01.2020, 20:00)</a:t>
            </a:r>
          </a:p>
          <a:p>
            <a:r>
              <a:rPr lang="de-DE" dirty="0">
                <a:hlinkClick r:id="rId5"/>
              </a:rPr>
              <a:t>https://i.etsystatic.com/10919371/r/il/69cca5/1583053398/il_570xN.1583053398_pztt.jpg</a:t>
            </a:r>
            <a:endParaRPr lang="de-DE" dirty="0"/>
          </a:p>
          <a:p>
            <a:r>
              <a:rPr lang="de-DE" dirty="0">
                <a:hlinkClick r:id="rId6"/>
              </a:rPr>
              <a:t>http://cdn3.spiegel.de/images/image-1012706-galleryV9-iuxl-1012706.jpg</a:t>
            </a:r>
            <a:endParaRPr lang="de-DE" dirty="0"/>
          </a:p>
          <a:p>
            <a:r>
              <a:rPr lang="de-DE" dirty="0">
                <a:hlinkClick r:id="rId7"/>
              </a:rPr>
              <a:t>https://wiki.zum.de/images/thumb/3/3c/Urn10.png/200px-Urn10.png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1F96B2A-156F-4B9F-8554-49334BD8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8807-2CD6-437D-8630-BD8BDD5AB7F8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0111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A346A5-5782-48FB-9C49-9D5CC25DB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Ablaufplan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FF72B7-5E67-47F0-9A53-5F6A42A36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06806"/>
            <a:ext cx="10058400" cy="4564591"/>
          </a:xfrm>
        </p:spPr>
        <p:txBody>
          <a:bodyPr>
            <a:normAutofit/>
          </a:bodyPr>
          <a:lstStyle/>
          <a:p>
            <a:r>
              <a:rPr lang="de-DE" sz="2500" dirty="0"/>
              <a:t>5. Spezielle Auswahlprobleme</a:t>
            </a:r>
          </a:p>
          <a:p>
            <a:pPr lvl="1"/>
            <a:r>
              <a:rPr lang="de-DE" sz="2300" dirty="0"/>
              <a:t>Kombination mit Restriktion</a:t>
            </a:r>
          </a:p>
          <a:p>
            <a:pPr lvl="1"/>
            <a:r>
              <a:rPr lang="de-DE" sz="2300" dirty="0"/>
              <a:t>Hypergeometrische Formel</a:t>
            </a:r>
          </a:p>
          <a:p>
            <a:r>
              <a:rPr lang="de-DE" sz="2500" dirty="0"/>
              <a:t>6. Praxisübungen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057DA75-E87D-4E0D-BAA0-9618448AF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8807-2CD6-437D-8630-BD8BDD5AB7F8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9000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ce Svg Game Svg Casino Clipart Gambling Clip Art File ...">
            <a:extLst>
              <a:ext uri="{FF2B5EF4-FFF2-40B4-BE49-F238E27FC236}">
                <a16:creationId xmlns:a16="http://schemas.microsoft.com/office/drawing/2014/main" id="{E484DBD2-F433-4215-9B62-23BD88D93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00" y="1845734"/>
            <a:ext cx="3505200" cy="263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AEB420D-18B6-4BD4-9703-D3E602B09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Kombinatorik - Definition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EAC65A-830D-431B-8124-5F118BC4B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500" u="sng" dirty="0"/>
              <a:t>Beispiel:</a:t>
            </a:r>
            <a:r>
              <a:rPr lang="de-DE" sz="2500" dirty="0"/>
              <a:t> Man würfelt mit zwei 6er Würfeln.</a:t>
            </a:r>
          </a:p>
          <a:p>
            <a:r>
              <a:rPr lang="de-DE" sz="2500" u="sng" dirty="0"/>
              <a:t>Frage:</a:t>
            </a:r>
            <a:r>
              <a:rPr lang="de-DE" sz="2500" dirty="0"/>
              <a:t> Wie viele verschiedene Augenpaare sind möglich?</a:t>
            </a:r>
          </a:p>
          <a:p>
            <a:endParaRPr lang="de-DE" sz="2500" dirty="0"/>
          </a:p>
          <a:p>
            <a:pPr>
              <a:buFont typeface="Wingdings" panose="05000000000000000000" pitchFamily="2" charset="2"/>
              <a:buChar char="à"/>
            </a:pPr>
            <a:r>
              <a:rPr lang="de-DE" sz="2500" dirty="0">
                <a:sym typeface="Wingdings" panose="05000000000000000000" pitchFamily="2" charset="2"/>
              </a:rPr>
              <a:t> Sehr einfaches Beispiel, schriftlich abzählbar:</a:t>
            </a:r>
          </a:p>
          <a:p>
            <a:pPr marL="0" indent="0" algn="ctr">
              <a:buNone/>
            </a:pPr>
            <a:r>
              <a:rPr lang="de-DE" sz="2500" dirty="0">
                <a:sym typeface="Wingdings" panose="05000000000000000000" pitchFamily="2" charset="2"/>
              </a:rPr>
              <a:t>1,1; 1,2; 1,3; …... ; 6,4; 6,5; 6,6</a:t>
            </a:r>
            <a:endParaRPr lang="de-DE" sz="2300" dirty="0"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DE" sz="2500" b="1" dirty="0">
                <a:sym typeface="Wingdings" panose="05000000000000000000" pitchFamily="2" charset="2"/>
              </a:rPr>
              <a:t>Bestimmung der Anzahl möglicher Anordnungen oder Auswahlen von             Objekten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51DDCEC-FA46-4D49-946C-6EF02908F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8807-2CD6-437D-8630-BD8BDD5AB7F8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868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587B1CA-093D-4036-B1E1-98C760F9D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589895" cy="4023360"/>
          </a:xfrm>
        </p:spPr>
        <p:txBody>
          <a:bodyPr>
            <a:normAutofit/>
          </a:bodyPr>
          <a:lstStyle/>
          <a:p>
            <a:r>
              <a:rPr lang="de-DE" sz="2500" u="sng" dirty="0"/>
              <a:t>Problem</a:t>
            </a:r>
            <a:r>
              <a:rPr lang="de-DE" sz="2500" dirty="0"/>
              <a:t>: Szenarien, in denen manuelles Abzählen nur sehr schwierig möglich ist</a:t>
            </a:r>
          </a:p>
          <a:p>
            <a:endParaRPr lang="de-DE" sz="2500" dirty="0"/>
          </a:p>
        </p:txBody>
      </p:sp>
      <p:pic>
        <p:nvPicPr>
          <p:cNvPr id="2050" name="Picture 2" descr="Würfel: Verblüffende Vielfalt - SPIEGEL ONLINE - Wissenschaft">
            <a:extLst>
              <a:ext uri="{FF2B5EF4-FFF2-40B4-BE49-F238E27FC236}">
                <a16:creationId xmlns:a16="http://schemas.microsoft.com/office/drawing/2014/main" id="{73A11437-B296-47A6-A94E-9E90D3894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363" y="2621070"/>
            <a:ext cx="5787883" cy="324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D06782D-8AD5-400B-BBBF-77EC23688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fundamentale Abzählprinzip</a:t>
            </a:r>
          </a:p>
        </p:txBody>
      </p:sp>
      <p:pic>
        <p:nvPicPr>
          <p:cNvPr id="2052" name="Picture 4" descr="Mathematik-digital/Einführung in die ...">
            <a:extLst>
              <a:ext uri="{FF2B5EF4-FFF2-40B4-BE49-F238E27FC236}">
                <a16:creationId xmlns:a16="http://schemas.microsoft.com/office/drawing/2014/main" id="{2DFFA7B9-DAF0-4694-8C90-188C01CB7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186" y="2621070"/>
            <a:ext cx="31432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7E1C30B-B646-4B25-896A-049973BE3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8807-2CD6-437D-8630-BD8BDD5AB7F8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6282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rafik 36">
            <a:extLst>
              <a:ext uri="{FF2B5EF4-FFF2-40B4-BE49-F238E27FC236}">
                <a16:creationId xmlns:a16="http://schemas.microsoft.com/office/drawing/2014/main" id="{AB72010B-F1EC-4257-B6EA-ED1E95360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525" y="4913981"/>
            <a:ext cx="3374668" cy="12086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9CEAB02-BAD2-43E9-9D98-4BF1A1B10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fundamentale Abzählprinzip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0DA12B-629A-4519-B7B2-C088FCC3B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87899"/>
            <a:ext cx="10608945" cy="294791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sz="2700" u="sng" dirty="0"/>
              <a:t>Beispiel:</a:t>
            </a:r>
            <a:r>
              <a:rPr lang="de-DE" sz="2700" dirty="0"/>
              <a:t> In einer Urne befinden sich 4 Kugeln mit den Zahlen 1 - 4. Davon sollen 2 ohne zurücklegen gezogen werden.</a:t>
            </a:r>
          </a:p>
          <a:p>
            <a:pPr marL="0" indent="0">
              <a:buNone/>
            </a:pPr>
            <a:endParaRPr lang="de-DE" sz="2500" dirty="0"/>
          </a:p>
          <a:p>
            <a:pPr marL="0" indent="0">
              <a:buNone/>
            </a:pPr>
            <a:r>
              <a:rPr lang="de-DE" sz="2500" dirty="0"/>
              <a:t>k …	Anzahl der Züge</a:t>
            </a:r>
          </a:p>
          <a:p>
            <a:pPr marL="0" indent="0">
              <a:buNone/>
            </a:pPr>
            <a:r>
              <a:rPr lang="de-DE" sz="2500" dirty="0"/>
              <a:t>n</a:t>
            </a:r>
            <a:r>
              <a:rPr lang="de-DE" sz="2500" baseline="-25000" dirty="0"/>
              <a:t>1,2,…</a:t>
            </a:r>
            <a:r>
              <a:rPr lang="de-DE" sz="2500" dirty="0"/>
              <a:t>…	Anzahl der Möglichkeiten im jeweiligen </a:t>
            </a:r>
          </a:p>
          <a:p>
            <a:pPr marL="0" indent="0">
              <a:buNone/>
            </a:pPr>
            <a:r>
              <a:rPr lang="de-DE" sz="2500" dirty="0"/>
              <a:t>	Zug</a:t>
            </a:r>
          </a:p>
          <a:p>
            <a:pPr marL="0" indent="0">
              <a:buNone/>
            </a:pPr>
            <a:r>
              <a:rPr lang="de-DE" sz="2500" dirty="0"/>
              <a:t>N …	Anzahl der Möglichkeiten gesamt</a:t>
            </a:r>
          </a:p>
          <a:p>
            <a:pPr marL="0" indent="0">
              <a:buNone/>
            </a:pPr>
            <a:endParaRPr lang="de-DE" sz="2500" dirty="0"/>
          </a:p>
          <a:p>
            <a:pPr marL="0" indent="0">
              <a:buNone/>
            </a:pPr>
            <a:endParaRPr lang="de-DE" sz="2500" u="sng" dirty="0"/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A4E3EE4A-6AC9-490E-8D92-1838D39A8C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144" b="5118"/>
          <a:stretch/>
        </p:blipFill>
        <p:spPr>
          <a:xfrm>
            <a:off x="7178573" y="3197799"/>
            <a:ext cx="4323457" cy="2863999"/>
          </a:xfrm>
          <a:prstGeom prst="rect">
            <a:avLst/>
          </a:prstGeom>
        </p:spPr>
      </p:pic>
      <p:sp>
        <p:nvSpPr>
          <p:cNvPr id="32" name="Textfeld 31">
            <a:extLst>
              <a:ext uri="{FF2B5EF4-FFF2-40B4-BE49-F238E27FC236}">
                <a16:creationId xmlns:a16="http://schemas.microsoft.com/office/drawing/2014/main" id="{AEB72E68-2ECC-4EAF-BB46-A29612E07BE2}"/>
              </a:ext>
            </a:extLst>
          </p:cNvPr>
          <p:cNvSpPr txBox="1"/>
          <p:nvPr/>
        </p:nvSpPr>
        <p:spPr>
          <a:xfrm>
            <a:off x="8637803" y="2813963"/>
            <a:ext cx="11239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dirty="0">
                <a:solidFill>
                  <a:srgbClr val="FF0000"/>
                </a:solidFill>
              </a:rPr>
              <a:t>n</a:t>
            </a:r>
            <a:r>
              <a:rPr lang="de-DE" sz="2500" baseline="-25000" dirty="0">
                <a:solidFill>
                  <a:srgbClr val="FF0000"/>
                </a:solidFill>
              </a:rPr>
              <a:t>1</a:t>
            </a:r>
            <a:r>
              <a:rPr lang="de-DE" sz="2500" dirty="0">
                <a:solidFill>
                  <a:srgbClr val="FF0000"/>
                </a:solidFill>
              </a:rPr>
              <a:t>= 4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DCC660FE-A817-42AA-B54F-278411AD8C73}"/>
              </a:ext>
            </a:extLst>
          </p:cNvPr>
          <p:cNvSpPr txBox="1"/>
          <p:nvPr/>
        </p:nvSpPr>
        <p:spPr>
          <a:xfrm>
            <a:off x="9761753" y="2798574"/>
            <a:ext cx="11239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dirty="0">
                <a:solidFill>
                  <a:srgbClr val="FF0000"/>
                </a:solidFill>
              </a:rPr>
              <a:t>n</a:t>
            </a:r>
            <a:r>
              <a:rPr lang="de-DE" sz="2500" baseline="-25000" dirty="0">
                <a:solidFill>
                  <a:srgbClr val="FF0000"/>
                </a:solidFill>
              </a:rPr>
              <a:t>2</a:t>
            </a:r>
            <a:r>
              <a:rPr lang="de-DE" sz="2500" dirty="0">
                <a:solidFill>
                  <a:srgbClr val="FF0000"/>
                </a:solidFill>
              </a:rPr>
              <a:t>= 3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01FF8E59-771F-4B7D-AAA7-CA36CEEA7698}"/>
              </a:ext>
            </a:extLst>
          </p:cNvPr>
          <p:cNvSpPr txBox="1"/>
          <p:nvPr/>
        </p:nvSpPr>
        <p:spPr>
          <a:xfrm>
            <a:off x="8607323" y="2454712"/>
            <a:ext cx="9414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dirty="0"/>
              <a:t>Zug 1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D5425C10-C3DA-4B1B-AF35-EA82C92FFCC1}"/>
              </a:ext>
            </a:extLst>
          </p:cNvPr>
          <p:cNvSpPr txBox="1"/>
          <p:nvPr/>
        </p:nvSpPr>
        <p:spPr>
          <a:xfrm>
            <a:off x="9787122" y="2457537"/>
            <a:ext cx="9414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dirty="0"/>
              <a:t>Zug 2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67F54A52-D5CD-4535-8C1D-E338C54A1EEA}"/>
              </a:ext>
            </a:extLst>
          </p:cNvPr>
          <p:cNvSpPr txBox="1"/>
          <p:nvPr/>
        </p:nvSpPr>
        <p:spPr>
          <a:xfrm>
            <a:off x="2873483" y="5645617"/>
            <a:ext cx="4817100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500" dirty="0"/>
              <a:t>N = 4 * 3 = 12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AFF2A04E-7449-4FA3-90B9-3262B8592E8E}"/>
              </a:ext>
            </a:extLst>
          </p:cNvPr>
          <p:cNvSpPr/>
          <p:nvPr/>
        </p:nvSpPr>
        <p:spPr>
          <a:xfrm>
            <a:off x="883920" y="4913981"/>
            <a:ext cx="5714273" cy="12086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A830735F-80BD-4EC6-BCB3-D7C3EDBC585D}"/>
              </a:ext>
            </a:extLst>
          </p:cNvPr>
          <p:cNvSpPr txBox="1"/>
          <p:nvPr/>
        </p:nvSpPr>
        <p:spPr>
          <a:xfrm>
            <a:off x="1097280" y="5232025"/>
            <a:ext cx="26936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u="sng" dirty="0"/>
              <a:t>Formel:</a:t>
            </a:r>
            <a:r>
              <a:rPr lang="de-DE" sz="2500" dirty="0"/>
              <a:t>           N =</a:t>
            </a:r>
            <a:endParaRPr lang="de-DE" sz="2500" u="sng" dirty="0"/>
          </a:p>
          <a:p>
            <a:endParaRPr lang="de-DE" sz="25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43F09D-6748-4FDB-B643-3744FB5A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8807-2CD6-437D-8630-BD8BDD5AB7F8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810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8" grpId="0" animBg="1"/>
      <p:bldP spid="39" grpId="0" animBg="1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F34A35-0847-4EA1-BE07-3F48C9D7A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Fakultät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ED27F52-F4F7-4B2D-A2DD-BA0583EF7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500" u="sng" dirty="0"/>
              <a:t>Beispiel:</a:t>
            </a:r>
            <a:r>
              <a:rPr lang="de-DE" sz="2500" dirty="0"/>
              <a:t> In einer Urne befinden sich 4 Kugeln mit den Zahlen 1 - 4. Davon sollen 4 ohne zurücklegen gezogen werden.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DE" sz="2500" dirty="0">
                <a:sym typeface="Wingdings" panose="05000000000000000000" pitchFamily="2" charset="2"/>
              </a:rPr>
              <a:t>Anwendung des fundamentalen Abzählprinzips:</a:t>
            </a:r>
          </a:p>
          <a:p>
            <a:pPr marL="0" indent="0" algn="ctr">
              <a:buNone/>
            </a:pPr>
            <a:r>
              <a:rPr lang="de-DE" sz="2500" dirty="0">
                <a:sym typeface="Wingdings" panose="05000000000000000000" pitchFamily="2" charset="2"/>
              </a:rPr>
              <a:t> N = 4 * 3 * 2 * 1</a:t>
            </a:r>
          </a:p>
          <a:p>
            <a:pPr marL="0" indent="0">
              <a:buNone/>
            </a:pPr>
            <a:r>
              <a:rPr lang="de-DE" sz="2500" dirty="0">
                <a:sym typeface="Wingdings" panose="05000000000000000000" pitchFamily="2" charset="2"/>
              </a:rPr>
              <a:t>Vereinfachte Schreibweise solcher Ausdrücke durch Fakultät:</a:t>
            </a:r>
          </a:p>
          <a:p>
            <a:pPr marL="0" indent="0" algn="ctr">
              <a:buNone/>
            </a:pPr>
            <a:r>
              <a:rPr lang="de-DE" sz="2500" dirty="0">
                <a:sym typeface="Wingdings" panose="05000000000000000000" pitchFamily="2" charset="2"/>
              </a:rPr>
              <a:t>N = 4 * 3 * 2 * 1 = 4!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de-DE" sz="2500" u="sng" dirty="0">
                <a:sym typeface="Wingdings" panose="05000000000000000000" pitchFamily="2" charset="2"/>
              </a:rPr>
              <a:t>Allgemein:</a:t>
            </a:r>
            <a:r>
              <a:rPr lang="de-DE" sz="2500" dirty="0">
                <a:sym typeface="Wingdings" panose="05000000000000000000" pitchFamily="2" charset="2"/>
              </a:rPr>
              <a:t> </a:t>
            </a:r>
            <a:endParaRPr lang="de-DE" sz="2500" u="sng" dirty="0">
              <a:sym typeface="Wingdings" panose="05000000000000000000" pitchFamily="2" charset="2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90022CA-CC70-4AD2-9B2D-6A27DCE1C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310" y="5095240"/>
            <a:ext cx="5035574" cy="88222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4FC043B5-32B3-44BC-A2AC-DA4AD497184C}"/>
              </a:ext>
            </a:extLst>
          </p:cNvPr>
          <p:cNvSpPr/>
          <p:nvPr/>
        </p:nvSpPr>
        <p:spPr>
          <a:xfrm>
            <a:off x="883920" y="5009231"/>
            <a:ext cx="6839964" cy="9682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477D78-634F-48E7-A611-4E2EA6EC6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8807-2CD6-437D-8630-BD8BDD5AB7F8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7577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3E40D2-8736-4EA0-B413-BA06236CE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Beachtung der Reihenfolge?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316599-CC34-4258-ADDE-FEFB4317B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500" u="sng" dirty="0"/>
              <a:t>Beispiel:</a:t>
            </a:r>
            <a:r>
              <a:rPr lang="de-DE" sz="2500" dirty="0"/>
              <a:t> In einer Urne befinden sich 10 Kugeln. Davon sollen 2 ohne zurücklegen gezogen werden.</a:t>
            </a:r>
          </a:p>
          <a:p>
            <a:endParaRPr lang="de-DE" sz="2500" dirty="0"/>
          </a:p>
        </p:txBody>
      </p:sp>
      <p:pic>
        <p:nvPicPr>
          <p:cNvPr id="7" name="Picture 4" descr="Mathematik-digital/Einführung in die ...">
            <a:extLst>
              <a:ext uri="{FF2B5EF4-FFF2-40B4-BE49-F238E27FC236}">
                <a16:creationId xmlns:a16="http://schemas.microsoft.com/office/drawing/2014/main" id="{AF139949-6FD3-4BD5-9C83-974A7E938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026" y="2992015"/>
            <a:ext cx="2672290" cy="267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feil: nach unten gekrümmt 7">
            <a:extLst>
              <a:ext uri="{FF2B5EF4-FFF2-40B4-BE49-F238E27FC236}">
                <a16:creationId xmlns:a16="http://schemas.microsoft.com/office/drawing/2014/main" id="{2DC51D95-8FD1-4CA7-8208-0531D2CC9389}"/>
              </a:ext>
            </a:extLst>
          </p:cNvPr>
          <p:cNvSpPr/>
          <p:nvPr/>
        </p:nvSpPr>
        <p:spPr>
          <a:xfrm>
            <a:off x="4983480" y="3332480"/>
            <a:ext cx="2286000" cy="701040"/>
          </a:xfrm>
          <a:prstGeom prst="curved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EB68F6CA-A766-48EB-9733-B5E09167395F}"/>
              </a:ext>
            </a:extLst>
          </p:cNvPr>
          <p:cNvSpPr/>
          <p:nvPr/>
        </p:nvSpPr>
        <p:spPr>
          <a:xfrm>
            <a:off x="7889240" y="3408680"/>
            <a:ext cx="751840" cy="7010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 dirty="0"/>
              <a:t>4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FFC963F-61C2-422C-B43D-AA07AC55DC14}"/>
              </a:ext>
            </a:extLst>
          </p:cNvPr>
          <p:cNvSpPr/>
          <p:nvPr/>
        </p:nvSpPr>
        <p:spPr>
          <a:xfrm>
            <a:off x="8790940" y="3408680"/>
            <a:ext cx="751840" cy="70104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 dirty="0"/>
              <a:t>1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9B8C3DC1-F703-4162-A508-27BB3B72078D}"/>
              </a:ext>
            </a:extLst>
          </p:cNvPr>
          <p:cNvSpPr/>
          <p:nvPr/>
        </p:nvSpPr>
        <p:spPr>
          <a:xfrm>
            <a:off x="8790940" y="4640581"/>
            <a:ext cx="751840" cy="7010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 dirty="0"/>
              <a:t>4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9CCA1425-3F50-4B58-9BB2-7D9628A1A751}"/>
              </a:ext>
            </a:extLst>
          </p:cNvPr>
          <p:cNvSpPr/>
          <p:nvPr/>
        </p:nvSpPr>
        <p:spPr>
          <a:xfrm>
            <a:off x="7889240" y="4640581"/>
            <a:ext cx="751840" cy="70104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 dirty="0"/>
              <a:t>1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CEE0DBB3-E4CD-445C-8408-749DEFB005C8}"/>
              </a:ext>
            </a:extLst>
          </p:cNvPr>
          <p:cNvSpPr/>
          <p:nvPr/>
        </p:nvSpPr>
        <p:spPr>
          <a:xfrm>
            <a:off x="7721600" y="3196804"/>
            <a:ext cx="1971040" cy="11313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C1F768A3-69C1-4514-BEDF-819080AF3815}"/>
              </a:ext>
            </a:extLst>
          </p:cNvPr>
          <p:cNvSpPr/>
          <p:nvPr/>
        </p:nvSpPr>
        <p:spPr>
          <a:xfrm>
            <a:off x="7721600" y="4436534"/>
            <a:ext cx="1971040" cy="11313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323E19F-E45C-44B0-B76B-BB6E55401D15}"/>
              </a:ext>
            </a:extLst>
          </p:cNvPr>
          <p:cNvSpPr txBox="1"/>
          <p:nvPr/>
        </p:nvSpPr>
        <p:spPr>
          <a:xfrm>
            <a:off x="9844405" y="3778807"/>
            <a:ext cx="214437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dirty="0"/>
              <a:t>Bisher beide unterschieden</a:t>
            </a:r>
          </a:p>
          <a:p>
            <a:endParaRPr lang="de-DE" sz="25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0D8E08-18A9-434A-BC4C-8122CE3F0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8807-2CD6-437D-8630-BD8BDD5AB7F8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9391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6C012C-D7E8-4B2C-A24B-357BCB697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Binomialkoeffizient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79DFB3-E245-4A9F-BA19-775CD7DE1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408920" cy="4393141"/>
          </a:xfrm>
        </p:spPr>
        <p:txBody>
          <a:bodyPr>
            <a:normAutofit/>
          </a:bodyPr>
          <a:lstStyle/>
          <a:p>
            <a:endParaRPr lang="de-DE" sz="2500" u="sng" dirty="0"/>
          </a:p>
          <a:p>
            <a:r>
              <a:rPr lang="de-DE" sz="2500" u="sng" dirty="0"/>
              <a:t>Formel:</a:t>
            </a:r>
          </a:p>
          <a:p>
            <a:endParaRPr lang="de-DE" sz="2500" u="sng" dirty="0"/>
          </a:p>
          <a:p>
            <a:endParaRPr lang="de-DE" sz="2500" u="sng" dirty="0"/>
          </a:p>
          <a:p>
            <a:r>
              <a:rPr lang="de-DE" sz="2500" u="sng" dirty="0"/>
              <a:t>Beispiel:</a:t>
            </a:r>
          </a:p>
          <a:p>
            <a:endParaRPr lang="de-DE" sz="2500" u="sng" dirty="0"/>
          </a:p>
          <a:p>
            <a:pPr>
              <a:buFont typeface="Wingdings" panose="05000000000000000000" pitchFamily="2" charset="2"/>
              <a:buChar char="à"/>
            </a:pPr>
            <a:r>
              <a:rPr lang="de-DE" sz="2500" dirty="0">
                <a:sym typeface="Wingdings" panose="05000000000000000000" pitchFamily="2" charset="2"/>
              </a:rPr>
              <a:t>Der Nenner rechnet alle möglichen Vertauschungen (= Permutationen) raus.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DE" sz="2500" dirty="0">
                <a:sym typeface="Wingdings" panose="05000000000000000000" pitchFamily="2" charset="2"/>
              </a:rPr>
              <a:t>Die Formel bezieht sich auf </a:t>
            </a:r>
            <a:r>
              <a:rPr lang="de-DE" sz="2500" i="1" dirty="0">
                <a:sym typeface="Wingdings" panose="05000000000000000000" pitchFamily="2" charset="2"/>
              </a:rPr>
              <a:t>wohlverschiedene</a:t>
            </a:r>
            <a:r>
              <a:rPr lang="de-DE" sz="2500" dirty="0">
                <a:sym typeface="Wingdings" panose="05000000000000000000" pitchFamily="2" charset="2"/>
              </a:rPr>
              <a:t> Elemente</a:t>
            </a:r>
            <a:endParaRPr lang="de-DE" sz="25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F6E3E21-F1A0-47CF-BFBB-5F217168F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699" y="1922739"/>
            <a:ext cx="4263151" cy="16775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7D581A5-C941-416B-B0FD-2F6218CDD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5110" y="3519250"/>
            <a:ext cx="6437855" cy="121541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D9316E1-7AA4-42B5-9F05-94385C1ECB3C}"/>
              </a:ext>
            </a:extLst>
          </p:cNvPr>
          <p:cNvSpPr txBox="1"/>
          <p:nvPr/>
        </p:nvSpPr>
        <p:spPr>
          <a:xfrm>
            <a:off x="6686550" y="2395612"/>
            <a:ext cx="42631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dirty="0"/>
              <a:t>= Gesprochen: n über k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5C6F27A-D2B9-46A9-A4BF-C0EFC0143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8807-2CD6-437D-8630-BD8BDD5AB7F8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1936568"/>
      </p:ext>
    </p:extLst>
  </p:cSld>
  <p:clrMapOvr>
    <a:masterClrMapping/>
  </p:clrMapOvr>
</p:sld>
</file>

<file path=ppt/theme/theme1.xml><?xml version="1.0" encoding="utf-8"?>
<a:theme xmlns:a="http://schemas.openxmlformats.org/drawingml/2006/main" name="Rückblick">
  <a:themeElements>
    <a:clrScheme name="Rückblic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951</Words>
  <Application>Microsoft Office PowerPoint</Application>
  <PresentationFormat>Breitbild</PresentationFormat>
  <Paragraphs>144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5" baseType="lpstr">
      <vt:lpstr>Calibri</vt:lpstr>
      <vt:lpstr>Calibri Light</vt:lpstr>
      <vt:lpstr>Cambria Math</vt:lpstr>
      <vt:lpstr>Wingdings</vt:lpstr>
      <vt:lpstr>Rückblick</vt:lpstr>
      <vt:lpstr>Kombinatorik I Kombination</vt:lpstr>
      <vt:lpstr>Ablaufplan</vt:lpstr>
      <vt:lpstr>Ablaufplan</vt:lpstr>
      <vt:lpstr>Kombinatorik - Definition</vt:lpstr>
      <vt:lpstr>Das fundamentale Abzählprinzip</vt:lpstr>
      <vt:lpstr>Das fundamentale Abzählprinzip</vt:lpstr>
      <vt:lpstr>Fakultät</vt:lpstr>
      <vt:lpstr>Beachtung der Reihenfolge?</vt:lpstr>
      <vt:lpstr>Der Binomialkoeffizient</vt:lpstr>
      <vt:lpstr>Kombinationen</vt:lpstr>
      <vt:lpstr>Auswahl ohne Berücksichtigung der Reihenfolge – Ohne Wiederholung</vt:lpstr>
      <vt:lpstr>Auswahl ohne Berücksichtigung der Reihenfolge – Mit Wiederholung</vt:lpstr>
      <vt:lpstr>Welche Formel nehme ich wann?</vt:lpstr>
      <vt:lpstr>Spezielle Auswahlprobleme</vt:lpstr>
      <vt:lpstr>Kombination mit Restriktion 1 </vt:lpstr>
      <vt:lpstr>Kombination mit Restriktion 2</vt:lpstr>
      <vt:lpstr>Hypergeometrische Formel</vt:lpstr>
      <vt:lpstr>Hypergeometrische Formel</vt:lpstr>
      <vt:lpstr>Praxisübungen</vt:lpstr>
      <vt:lpstr>Literatur – und Bildquellen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Kombination</dc:title>
  <dc:creator>Stulz, Lea</dc:creator>
  <cp:lastModifiedBy>Luisa Joel</cp:lastModifiedBy>
  <cp:revision>65</cp:revision>
  <dcterms:created xsi:type="dcterms:W3CDTF">2020-01-16T12:57:52Z</dcterms:created>
  <dcterms:modified xsi:type="dcterms:W3CDTF">2020-01-22T14:18:18Z</dcterms:modified>
</cp:coreProperties>
</file>