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32"/>
  </p:notesMasterIdLst>
  <p:sldIdLst>
    <p:sldId id="256" r:id="rId2"/>
    <p:sldId id="257" r:id="rId3"/>
    <p:sldId id="258" r:id="rId4"/>
    <p:sldId id="270" r:id="rId5"/>
    <p:sldId id="259" r:id="rId6"/>
    <p:sldId id="271" r:id="rId7"/>
    <p:sldId id="282" r:id="rId8"/>
    <p:sldId id="291" r:id="rId9"/>
    <p:sldId id="263" r:id="rId10"/>
    <p:sldId id="272" r:id="rId11"/>
    <p:sldId id="274" r:id="rId12"/>
    <p:sldId id="273" r:id="rId13"/>
    <p:sldId id="275" r:id="rId14"/>
    <p:sldId id="276" r:id="rId15"/>
    <p:sldId id="269" r:id="rId16"/>
    <p:sldId id="279" r:id="rId17"/>
    <p:sldId id="278" r:id="rId18"/>
    <p:sldId id="264" r:id="rId19"/>
    <p:sldId id="290" r:id="rId20"/>
    <p:sldId id="283" r:id="rId21"/>
    <p:sldId id="284" r:id="rId22"/>
    <p:sldId id="285" r:id="rId23"/>
    <p:sldId id="286" r:id="rId24"/>
    <p:sldId id="287" r:id="rId25"/>
    <p:sldId id="288" r:id="rId26"/>
    <p:sldId id="261" r:id="rId27"/>
    <p:sldId id="262" r:id="rId28"/>
    <p:sldId id="292" r:id="rId29"/>
    <p:sldId id="268" r:id="rId30"/>
    <p:sldId id="277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79573"/>
  </p:normalViewPr>
  <p:slideViewPr>
    <p:cSldViewPr snapToGrid="0" snapToObjects="1">
      <p:cViewPr>
        <p:scale>
          <a:sx n="60" d="100"/>
          <a:sy n="60" d="100"/>
        </p:scale>
        <p:origin x="7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1:32:34.29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6506.88574"/>
      <inkml:brushProperty name="anchorY" value="-930.79272"/>
      <inkml:brushProperty name="scaleFactor" value="0.5"/>
    </inkml:brush>
  </inkml:definitions>
  <inkml:trace contextRef="#ctx0" brushRef="#br0">35 1,'0'0,"0"0,-22 63,14-25,4-1,4-4,5-4,5-5,3-2,3-3,2-1,5 0,2-1,4 0,3 0,1-1,1 0,-1-2,-1-2,-1-1,0-1,-2-1,0-1,-2-1,-1-1,-1 0,-3-1,-1-2,-2 0,0-2,1 0,0-1,2 0,2 0,-4 0,-4 0,18-3,6-1,7 0,4-1,2-1,1 1,-1 1,-1 0,-1 1,-3 1,-2 1,-2 1,-2-2,-2 1,-3-1,-1 1,-1-1,-1-1,-1 0,-2 1,0 1,-1-1,2 0,3-2,2 1,3-1,2 0,2 1,2 1,-1 1,1 1,0-1,0 1,0 0,-2 2,0-1,-3 1,0 1,-1 0,-3 0,-1 1,0-1,-2 1,0 0,1 1,1-1,2 1,3 0,1 1,3 0,3-1,0 0,3 1,-1 1,-1 0,-1 1,-2 1,-2 0,-2 0,-2 1,-3-1,-2 0,-3 1,-2-1,-3 0,-2 0,-4 0,-2 0,-4-1,-1 0,-2-1,-1 1,0 0,0-1,0 0,0 0,0-1,0 0,-1-1,-1 1,-1 0,-1 0,0-1,-1 0,-1 0,1-1,-1 1,1 0,-1-1,1 1,-1-1,1 1,0-2,-2 0,0-1,-2-1,0-1,-1 0,0 0,0 0,0 0,-1-1,0 1,0 0,0-2,0-1,0-1,0 0,0 0,0-1,0 0,0 1,0-1,0 0,0 1,0-1,1 0,1 1,2-1,1 1,0-1,0 1,1-1,0 0,0 1,0-1,1 1,1-1,1 0,1 1,0-1,2 1,-1-1,1 1,-1-1,2 1,1-2,1 0,2 1,2 0,2 0,0-1,3 1,1-1,1 1,2-1,0 1,0 0,1 1,0-1,-2 0,0 1,-2 0,-1 2,0 0,-2 0,1 0,-1-1,1 0,-1 0,2 0,1 0,1 0,2 1,2-1,3 1,2-1,2 1,2 1,1-1,3 1,0-1,1 1,-1 0,-1 1,-2-1,-1 1,-2 0,-2 0,0 0,-2 0,-2 0,-1 0,-2 0,-2 0,-2 0,-2 0,-2 0,0 0,1 0,2 0,2 0,3 2,3-1,1 0,1 0,2-1,-1 1,2-1,1 0,0 0,2 0,0 0,0 0,-2 0,0 0,-3 0,-1 0,-2 0,-2 0,-1 0,-2 0,-2 0,0 0,-2 0,-2 0,-1 0,-1 0,0-1,-2 0,1 0,0-1,0 1,0-2,0 1,1 0,1-1,2 0,0 1,2 0,0 0,1 1,1 0,1-1,1 1,1 0,1-1,2 0,1-1,1-1,-1 1,-1-1,-2 1,-2-1,-3 1,0 1,-1-1,0 0,-2 0,-1-1,-2 0,-1-1,-2 1,-2-1,1 0,-1 1,0-1,-1 0,0 0,-1-1,1-2,-2 1,-1-1,-2 0,0-1,-1 0,0 0,-1 0,1 0,-1 0,1-1,-1 1,1 0,0 1,-1-1,0 0,-2 0,0 0,-1 0,0 0,0 0,0 0,0 2,-1 0,0 2,0-1,0 2,0-1,1 2,0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1:32:46.3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0,'0'14,"2"48,4 11,-4-54,1-1,1 1,1-1,0 1,1-1,2 0,-5-10,2-1,-1 1,1-1,0 0,0 0,1 0,0 0,1-1,-1 0,2 0,3 2,0-1,0 0,1-1,0 0,0 0,6 0,18 5,1-2,0-2,1-1,8-1,20 1,1-4,19-3,133-13,12-1,-120 17,0 4,0 5,25 9,-96-13,-1 2,0 1,-1 2,0 2,18 10,-27-10,-1 2,0 1,-2 1,0 1,-1 2,-1 0,2 4,-25-24,-1 0,1-1,0 1,-1 0,1-1,-1 1,1-1,0 1,-1-1,1 0,0 1,0-1,-1 1,1-1,0 0,0 0,0 0,-1 1,1-1,0 0,0 0,0 0,-1 0,1 0,0-1,0 1,0 0,0 0,0-1,1 0,1-1,-1 1,0-1,0 0,0 0,0 0,0 0,0-1,5-4,13-20,-17 23,0-1,0 1,1 0,-1-1,1 1,0 1,0-1,1 1,-1-1,13-5,1 0,-1 1,1 1,1 0,-1 2,12-3,34-4,20 0,-59 9,54-6,69 1,102-3,-117 9,52-11,-171 11,14 0,0-2,-1-1,18-6,-36 8,-1 0,0 0,0-1,-1 0,1 0,-1-1,0 0,0 0,0-1,-1 0,1 0,-2 0,6-7,1-6,-1 0,0-1,-2-1,0 0,1-8,-2 14,-5 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1:33:24.4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0,'101'137,"-54"-71,-43-62,-1 0,2 0,-1 0,0 0,1-1,0 1,0-1,0 0,1-1,-1 1,1-1,0 1,0-1,0-1,2 1,18 4,0 0,0-2,4-1,-3 1,76 6,0-4,1-3,44-6,146 5,-242 1,-1 2,0 2,-1 2,0 1,0 3,-2 0,0 3,-1 1,42 21,-46-17,-2 0,27 20,-47-27,-2 0,-1 1,0 1,-1 0,13 18,-27-31,0 1,0-1,0 0,0 0,0 0,1 0,0-1,-1 1,1-1,0 0,2 1,3-35,-1 13,0-1,1 1,2 1,0 0,9-10,-15 21,1 1,1-1,-1 1,1 0,0 0,1 0,0 1,0 0,0 0,1 1,0 0,0 0,0 0,1 1,0 0,57-11,1 3,0 2,1 2,26 2,37 2,-33 1,12-5,29-1,95 6,54-2,-261 2,0-2,-1 0,0-2,0 0,-1-2,0 0,0-1,13-7,-34 14,0 0,-1-1,1 1,-1-1,1 0,-1 0,0 0,0 0,-1 0,1-1,-1 0,0 1,0-1,0 0,-1 0,0 0,0 0,0-1,-1 1,1 0,-1-1,-1 1,1-1,-1-84,0 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6213-D818-524B-80C6-42170CB0D07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EF15-A611-AD42-8FAB-33F1EB1FA1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6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24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47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Spss</a:t>
            </a:r>
            <a:r>
              <a:rPr lang="de-DE" dirty="0"/>
              <a:t> testet immer nur ungerichtet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64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17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anhand festgelegtem Signifikanzniveau eine Entscheidung über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Nullhypthese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 treffen, wird eine Prüfgröße aufgrund der Stichprobendaten berechnet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ermöglicht es die Wahrscheinlichkeit der Mittelwertedifferenz unter Annahme der H0 zu bewerten </a:t>
            </a:r>
            <a:r>
              <a:rPr lang="de-DE" dirty="0">
                <a:sym typeface="Wingdings" pitchFamily="2" charset="2"/>
              </a:rPr>
              <a:t> wie wahrscheinlich ist die gefundene Differenz wenn beide Stichproben eigentlich aus derselben Population stammen?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itchFamily="2" charset="2"/>
              </a:rPr>
              <a:t>Unter Kenntnis der Standardabweichung kann die empirische </a:t>
            </a:r>
            <a:r>
              <a:rPr lang="de-DE" dirty="0" err="1">
                <a:sym typeface="Wingdings" pitchFamily="2" charset="2"/>
              </a:rPr>
              <a:t>Mittelwertsdifferenz</a:t>
            </a:r>
            <a:r>
              <a:rPr lang="de-DE" dirty="0">
                <a:sym typeface="Wingdings" pitchFamily="2" charset="2"/>
              </a:rPr>
              <a:t> in einen t-Wert umgerechnet werden  anhand der t-Verteilung kann diesem t-Wert eine Wahrscheinlichkeit zugeordnet werden, mit der exakt dieser oder ein extremerer t-Wert unter Annahme der Nullhypothese auftritt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32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t-Verteilung erlaubt die Zuordnung einer Auftretenswahrscheinlichkeit zu dem empirischen t-Wert unter der Nullhypothese. </a:t>
            </a:r>
          </a:p>
          <a:p>
            <a:pPr lvl="1"/>
            <a:r>
              <a:rPr lang="de-DE" dirty="0"/>
              <a:t>„Ein t-Wert schneidet einen gewissen Prozentsatz der Fläche einer t-Verteilung ab.“ 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Gemäß des zentralen Grenzwertsatzes folgt die Verteilung von </a:t>
            </a:r>
            <a:r>
              <a:rPr lang="de-DE" dirty="0" err="1">
                <a:sym typeface="Wingdings" pitchFamily="2" charset="2"/>
              </a:rPr>
              <a:t>Mittelwertsdifferenzen</a:t>
            </a:r>
            <a:r>
              <a:rPr lang="de-DE" dirty="0">
                <a:sym typeface="Wingdings" pitchFamily="2" charset="2"/>
              </a:rPr>
              <a:t> einer t-Verteilung </a:t>
            </a:r>
          </a:p>
          <a:p>
            <a:pPr lvl="1"/>
            <a:r>
              <a:rPr lang="de-DE" dirty="0">
                <a:sym typeface="Wingdings" pitchFamily="2" charset="2"/>
              </a:rPr>
              <a:t>Zentraler Grenzwertsatz = „Die Summe einer großen Zahl unabhängiger, identisch verteilter Zufallsvariablen ist </a:t>
            </a:r>
            <a:r>
              <a:rPr lang="de-DE" dirty="0" err="1">
                <a:sym typeface="Wingdings" pitchFamily="2" charset="2"/>
              </a:rPr>
              <a:t>apprximativ</a:t>
            </a:r>
            <a:r>
              <a:rPr lang="de-DE" dirty="0">
                <a:sym typeface="Wingdings" pitchFamily="2" charset="2"/>
              </a:rPr>
              <a:t> normalverteilt“  Der Mittelwert ist nichts andere als eine Summe von Zufallsvariablen, also gilt der zentrale Grenzwertsatz auch für ihn </a:t>
            </a:r>
          </a:p>
          <a:p>
            <a:pPr lvl="1"/>
            <a:r>
              <a:rPr lang="de-DE" dirty="0">
                <a:sym typeface="Wingdings" pitchFamily="2" charset="2"/>
              </a:rPr>
              <a:t>In der Praxis sind Mittelwerte jedoch nur für unendlich große Stichproben wirklich normalverteilt, für kleinere jedoch t-verteilt </a:t>
            </a:r>
          </a:p>
          <a:p>
            <a:pPr lvl="1"/>
            <a:r>
              <a:rPr lang="de-DE" dirty="0">
                <a:sym typeface="Wingdings" pitchFamily="2" charset="2"/>
              </a:rPr>
              <a:t>Deren genaue Form ist immer an Freiheitsgrade gebunden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10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Nullhypothese nimmt an, dass der gefundene Unterschied der Mittelwerte zufällig zustande gekommen ist und die Stichproben aus zwei Populationen mit identischen Mittelwert stammen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unter dieser Annahme errechnet der t-Test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Wahrscheinlichkeit p für das Auftreten der gefundenen oder einer größeren Differenz, z.B. p = 0,03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für das Finden einer solchen oder größeren Differenz beim Ziehen aus der derselben Population beträgt also nur 3%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sehr gering, Nullhypothese wird verworfen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T-Wert erlaubt mit Hilfe der ihm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zugeordnetetn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Wahrscheinlichkeit eine Entscheidung darüber, ob die Annahme der Nullhypothese eher falsch ist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geringer Wahrscheinlichkeit ist Ablehnung der Nullhypothese möglich, kein Zufall sondern systematischer Effekt für Unterschied verantwortlich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Gruppen stammen aus verschiedenen Populationen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53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77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21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5EF15-A611-AD42-8FAB-33F1EB1FA10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6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E5991-C55B-4455-BF16-C22543467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76DD54-8D2F-42CF-8925-48C99F0C7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19DB25-229E-4313-9DC5-3EA7F7A7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0F2E9-EA86-4073-B25C-72E2EF3E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44677-06BE-4629-A5BF-16CAA25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77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22753-37F4-48C9-B75B-3DEB75C2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994E71-B7EE-49A6-9DA2-0EDE7B307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1441EF-C77D-4CB3-99F5-C8237970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A94E21-C456-4DD7-8CD1-2A71B464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8FF7F0-1B3C-4535-B2E7-6ABD4576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06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234388-8729-49B0-90BB-D44912C3B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964DEC-20ED-4BD2-927C-97499CB0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6325B6-D2C8-4E2D-B951-4EEFB91D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4AD658-DF4D-468F-886F-1F3911A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08FCEA-0BD0-4C60-BE38-A7731C7C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27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631031" y="928688"/>
            <a:ext cx="10929938" cy="3454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42641" y="6493744"/>
            <a:ext cx="306720" cy="2373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2431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/>
          <p:cNvSpPr>
            <a:spLocks noGrp="1"/>
          </p:cNvSpPr>
          <p:nvPr>
            <p:ph type="pic" idx="13"/>
          </p:nvPr>
        </p:nvSpPr>
        <p:spPr>
          <a:xfrm>
            <a:off x="821531" y="1620244"/>
            <a:ext cx="10537031" cy="5138866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1031" y="928687"/>
            <a:ext cx="10929938" cy="34825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sz="1828" cap="all" spc="165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5915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8CB35-E86C-4652-824C-E73DF063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8E03B-9BCD-40C3-A226-400055E13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B45FB2-E4C9-4D37-B791-F76ED2CF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EB876-8798-4D8D-8E6F-A8A4A90E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E6CA51-BA67-49FF-BDDD-E0F5F6E8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7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07BD2-F257-431E-98BB-2CB3927D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84F94A-A76D-4678-B8BE-6074C655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A2973A-E0CF-4410-B63B-19683B4E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E68AD-7284-4B9F-B49D-01F49215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577EB0-5E7C-465C-B2A5-5ECC4E49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28D43-6A8B-487B-B6FF-4743FC7C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5A371-7E9A-47FD-A0D1-C8748A386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C78CEB-FA9A-4604-B29F-90F7CEE3B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EE7DEC-7866-4DF6-9833-0D04D59E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3CB5B-36DA-45C8-A681-DEB98E72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AF9A3C-84F6-48FA-A570-17527F9F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2AB4E-1D7F-4C5C-BC59-71A1CD50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9F34B-9284-416E-A9E8-F2307E6E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4E3B29-E1AA-4DEC-B87E-6D6CEDACC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B23B8-FBC3-4EA3-A4C4-54CFABFD7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C275348-66CA-4B64-91E2-27FB9104E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455613-0E43-4946-9D42-5CDFEB6D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515E44-39C5-438D-A05E-9D1986EB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CF2293-D2D3-45D3-A7AA-CB332762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1E535-AEDA-4EA0-8B3C-B257C786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D89E56-E4FB-47BF-8022-E20FD35A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CAB0D-5E67-48E1-8F84-7D9371F1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A7281C-269A-4C39-94E4-CFB97BB5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50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75DC6E-0893-4120-BE30-F760D32B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5FA7BA-2E0C-40B8-B6C3-C85B1EE8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3C69F0-0F68-4217-B96E-B1E4EE2D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18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C8A0D-720D-4C94-B4D5-83062400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29BE82-D6AC-4B39-8747-13A62C30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EBED5B-7DCF-4EC4-8F89-97C88D3AA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6F19F6-590F-44E1-B7CB-85A03383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29834A-9DDC-4D38-B5FE-4FA0759C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1704EB-CD89-4304-82C2-CC28137D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55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D32E5-D879-4C37-9AFB-EAB19B88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62C11FD-C654-4958-8C69-C5C1914D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A5776C-E222-4C74-A4FD-5012EC47D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E627BF-1878-46ED-8A02-E438AD04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99943-89EE-4BAA-B174-36B96359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0D6431-2446-4DFD-885E-63C7378E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30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3675BB-F537-426C-B7F3-1A0E2D9F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EAC8BD-CBAE-4177-9F72-146C03547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55072B-918E-421B-A662-CFFDF081A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FF79-D6B6-124C-A68F-C611DEDB775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A2427C-B1CD-41A1-80B1-09AC5F022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21018B-AD52-404E-991C-A3F02C67C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7DB3-E6E2-8243-B380-5B58907A84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6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1D18B-9E49-BC4D-814D-46711172B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t-Test für unabhängige und abhängige Stichproben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E24901-9572-804C-A086-D20572687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78983"/>
            <a:ext cx="9144000" cy="483074"/>
          </a:xfrm>
        </p:spPr>
        <p:txBody>
          <a:bodyPr/>
          <a:lstStyle/>
          <a:p>
            <a:r>
              <a:rPr lang="de-DE" dirty="0"/>
              <a:t>Laura Führ, Cara Rippen, Sophia Strolz, Sabine </a:t>
            </a:r>
            <a:r>
              <a:rPr lang="de-DE" dirty="0" err="1"/>
              <a:t>Gramsch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5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t-Test für unabhängige Stichproben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Vorgehen</a:t>
            </a:r>
            <a:r>
              <a:rPr lang="de-D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Hypothesen aufstellen und </a:t>
            </a:r>
            <a:r>
              <a:rPr lang="de-DE" dirty="0" err="1"/>
              <a:t>Signfikanzniveau</a:t>
            </a:r>
            <a:r>
              <a:rPr lang="de-DE" dirty="0"/>
              <a:t> festlegen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Daten erheben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Mittelwerte und </a:t>
            </a:r>
            <a:r>
              <a:rPr lang="de-DE" dirty="0" err="1"/>
              <a:t>Mittelwertsdifferenz</a:t>
            </a:r>
            <a:r>
              <a:rPr lang="de-DE" dirty="0"/>
              <a:t> bestimmen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Bestimmen der Prüfgröße t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Wahrscheinlichkeit aus t-Verteilung ablesen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Entscheidung für eine der Hypothesen 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ABER</a:t>
            </a:r>
            <a:r>
              <a:rPr lang="de-DE" dirty="0"/>
              <a:t> wie kommt man auf die Prüfgröße t und die zugehörige </a:t>
            </a:r>
          </a:p>
          <a:p>
            <a:pPr marL="0" indent="0" algn="ctr">
              <a:buNone/>
            </a:pPr>
            <a:r>
              <a:rPr lang="de-DE" dirty="0"/>
              <a:t>t-Verteilung? </a:t>
            </a:r>
          </a:p>
        </p:txBody>
      </p:sp>
    </p:spTree>
    <p:extLst>
      <p:ext uri="{BB962C8B-B14F-4D97-AF65-F5344CB8AC3E}">
        <p14:creationId xmlns:p14="http://schemas.microsoft.com/office/powerpoint/2010/main" val="17213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Student‘s</a:t>
            </a:r>
            <a:r>
              <a:rPr lang="de-DE" dirty="0"/>
              <a:t> t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10BA4AE-BD79-5841-B3AA-E3147092CA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4943" y="4761528"/>
            <a:ext cx="2895749" cy="1917799"/>
          </a:xfrm>
          <a:prstGeom prst="rect">
            <a:avLst/>
          </a:prstGeom>
        </p:spPr>
      </p:pic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65760A7-665D-E044-B146-5148E6FDE4A5}"/>
              </a:ext>
            </a:extLst>
          </p:cNvPr>
          <p:cNvSpPr txBox="1">
            <a:spLocks/>
          </p:cNvSpPr>
          <p:nvPr/>
        </p:nvSpPr>
        <p:spPr>
          <a:xfrm>
            <a:off x="838200" y="1581299"/>
            <a:ext cx="10262191" cy="405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Vorgehen</a:t>
            </a:r>
            <a:r>
              <a:rPr lang="de-D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Berechnung der SD für die Stichproben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Pooling und Korrektur der SD, um eventuell unterschiedlich große Gruppen zu berücksichtigen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Berechnung der geschätzten Populationsstandardabweichung </a:t>
            </a:r>
            <a:r>
              <a:rPr lang="el-GR" dirty="0"/>
              <a:t>σ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Teilen der </a:t>
            </a:r>
            <a:r>
              <a:rPr lang="el-GR" dirty="0"/>
              <a:t>σ</a:t>
            </a:r>
            <a:r>
              <a:rPr lang="de-DE" dirty="0"/>
              <a:t> durch die Wurzel der Stichprobengröße, um den SE zu bekommen </a:t>
            </a:r>
          </a:p>
          <a:p>
            <a:pPr marL="457200" lvl="1" indent="0">
              <a:buNone/>
            </a:pPr>
            <a:r>
              <a:rPr lang="de-DE" dirty="0"/>
              <a:t>SE = Standardfehler, d.h. die Streuung des Mittelwertunterschieds (durch Zufallsauswahl der Stichproben verursacht)</a:t>
            </a:r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AAA943-7739-B04E-BCF8-0279E376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526090"/>
            <a:ext cx="7613290" cy="738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989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t-Verteilung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400175"/>
            <a:ext cx="11111472" cy="50926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DE" dirty="0">
              <a:sym typeface="Wingdings" pitchFamily="2" charset="2"/>
            </a:endParaRPr>
          </a:p>
          <a:p>
            <a:pPr>
              <a:buFont typeface="Symbol" pitchFamily="2" charset="2"/>
              <a:buChar char="-"/>
            </a:pPr>
            <a:r>
              <a:rPr lang="de-DE" dirty="0"/>
              <a:t>Zuordnung einer Auftretenswahrscheinlichkeit zu dem empirischen t-Wert unter Annahme der Nullhypothese</a:t>
            </a:r>
          </a:p>
          <a:p>
            <a:pPr>
              <a:buFont typeface="Symbol" pitchFamily="2" charset="2"/>
              <a:buChar char="-"/>
            </a:pPr>
            <a:r>
              <a:rPr lang="de-DE" dirty="0"/>
              <a:t>Form von Freiheitsgraden abhängig </a:t>
            </a:r>
            <a:r>
              <a:rPr lang="de-DE" dirty="0">
                <a:sym typeface="Wingdings" pitchFamily="2" charset="2"/>
              </a:rPr>
              <a:t> mit zunehmender Anzahl an „</a:t>
            </a:r>
            <a:r>
              <a:rPr lang="de-DE" dirty="0" err="1">
                <a:sym typeface="Wingdings" pitchFamily="2" charset="2"/>
              </a:rPr>
              <a:t>df</a:t>
            </a:r>
            <a:r>
              <a:rPr lang="de-DE" dirty="0">
                <a:sym typeface="Wingdings" pitchFamily="2" charset="2"/>
              </a:rPr>
              <a:t>“  Annäherung an Normalverteilung</a:t>
            </a:r>
            <a:endParaRPr lang="de-DE" dirty="0"/>
          </a:p>
          <a:p>
            <a:pPr>
              <a:buFont typeface="Symbol" pitchFamily="2" charset="2"/>
              <a:buChar char="-"/>
            </a:pPr>
            <a:r>
              <a:rPr lang="de-DE" dirty="0" err="1"/>
              <a:t>Unimodal</a:t>
            </a:r>
            <a:r>
              <a:rPr lang="de-DE" dirty="0"/>
              <a:t> und symmetrisch um 0 </a:t>
            </a:r>
          </a:p>
          <a:p>
            <a:pPr>
              <a:buFont typeface="Symbol" pitchFamily="2" charset="2"/>
              <a:buChar char="-"/>
            </a:pPr>
            <a:r>
              <a:rPr lang="de-DE" dirty="0"/>
              <a:t>Schmalgipfliger als Normalverteilung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59B21F3-A060-A442-8037-A27A5051E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91"/>
          <a:stretch/>
        </p:blipFill>
        <p:spPr>
          <a:xfrm>
            <a:off x="6598279" y="3571005"/>
            <a:ext cx="5263023" cy="31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1238"/>
          </a:xfrm>
        </p:spPr>
        <p:txBody>
          <a:bodyPr/>
          <a:lstStyle/>
          <a:p>
            <a:r>
              <a:rPr lang="de-DE" dirty="0"/>
              <a:t>Bewertung des t-Werts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59" y="1181060"/>
            <a:ext cx="11129682" cy="4886511"/>
          </a:xfrm>
        </p:spPr>
        <p:txBody>
          <a:bodyPr>
            <a:normAutofit/>
          </a:bodyPr>
          <a:lstStyle/>
          <a:p>
            <a:pPr lvl="1"/>
            <a:endParaRPr lang="de-DE" dirty="0">
              <a:sym typeface="Wingdings" pitchFamily="2" charset="2"/>
            </a:endParaRPr>
          </a:p>
          <a:p>
            <a:pPr lvl="1">
              <a:lnSpc>
                <a:spcPct val="150000"/>
              </a:lnSpc>
              <a:buFont typeface="Symbol" pitchFamily="2" charset="2"/>
              <a:buChar char="-"/>
            </a:pPr>
            <a:r>
              <a:rPr lang="de-DE" dirty="0">
                <a:sym typeface="Wingdings" pitchFamily="2" charset="2"/>
              </a:rPr>
              <a:t>Einsetzen des t-Werts in die t-Verteilung  Bestimmen eines p-Werts </a:t>
            </a:r>
          </a:p>
          <a:p>
            <a:pPr lvl="1">
              <a:lnSpc>
                <a:spcPct val="150000"/>
              </a:lnSpc>
              <a:buFont typeface="Symbol" pitchFamily="2" charset="2"/>
              <a:buChar char="-"/>
            </a:pPr>
            <a:r>
              <a:rPr lang="de-DE" dirty="0">
                <a:sym typeface="Wingdings" pitchFamily="2" charset="2"/>
              </a:rPr>
              <a:t>p-Wert = Wahrscheinlichkeit für das Auftreten der gefundenen oder einer extremeren </a:t>
            </a:r>
            <a:r>
              <a:rPr lang="de-DE" dirty="0" err="1">
                <a:sym typeface="Wingdings" pitchFamily="2" charset="2"/>
              </a:rPr>
              <a:t>Mittelwertsdifferenz</a:t>
            </a:r>
            <a:r>
              <a:rPr lang="de-DE" dirty="0">
                <a:sym typeface="Wingdings" pitchFamily="2" charset="2"/>
              </a:rPr>
              <a:t>, unter Annahme der H0</a:t>
            </a:r>
          </a:p>
          <a:p>
            <a:pPr lvl="1">
              <a:lnSpc>
                <a:spcPct val="150000"/>
              </a:lnSpc>
              <a:buFont typeface="Symbol" pitchFamily="2" charset="2"/>
              <a:buChar char="-"/>
            </a:pPr>
            <a:r>
              <a:rPr lang="de-DE" dirty="0">
                <a:sym typeface="Wingdings" pitchFamily="2" charset="2"/>
              </a:rPr>
              <a:t> wenn p &lt; </a:t>
            </a:r>
            <a:r>
              <a:rPr lang="el-GR" dirty="0">
                <a:sym typeface="Wingdings" pitchFamily="2" charset="2"/>
              </a:rPr>
              <a:t>α</a:t>
            </a:r>
            <a:r>
              <a:rPr lang="de-DE" dirty="0">
                <a:sym typeface="Wingdings" pitchFamily="2" charset="2"/>
              </a:rPr>
              <a:t> wird H0 verworfen und die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H1 vorerst angenommen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69DA83A-CC22-0740-9512-B702EBC0161C}"/>
              </a:ext>
            </a:extLst>
          </p:cNvPr>
          <p:cNvGrpSpPr/>
          <p:nvPr/>
        </p:nvGrpSpPr>
        <p:grpSpPr>
          <a:xfrm>
            <a:off x="6380004" y="3163186"/>
            <a:ext cx="5280837" cy="3429000"/>
            <a:chOff x="4492625" y="1905000"/>
            <a:chExt cx="5503333" cy="37280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44201A2-598F-874B-995A-9628DD9C8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519" t="-12264" r="519" b="12264"/>
            <a:stretch/>
          </p:blipFill>
          <p:spPr>
            <a:xfrm>
              <a:off x="4492625" y="1905000"/>
              <a:ext cx="5503333" cy="3728064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F30FB50-8611-7942-A849-CBC656E4DC6C}"/>
                </a:ext>
              </a:extLst>
            </p:cNvPr>
            <p:cNvSpPr/>
            <p:nvPr/>
          </p:nvSpPr>
          <p:spPr>
            <a:xfrm>
              <a:off x="5283012" y="5470225"/>
              <a:ext cx="3482235" cy="162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69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D402C-54CE-40B1-9C58-4ED3C533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Effektgröße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37FBE2-B0DF-41BE-925B-66F269FED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Symbol" pitchFamily="2" charset="2"/>
              <a:buChar char="-"/>
            </a:pPr>
            <a:r>
              <a:rPr lang="de-DE" dirty="0"/>
              <a:t>Größe des Effekts ist für die inhaltliche Bewertung des t-Test Ergebnisses wichtig</a:t>
            </a:r>
          </a:p>
          <a:p>
            <a:pPr>
              <a:lnSpc>
                <a:spcPct val="110000"/>
              </a:lnSpc>
              <a:buFont typeface="Symbol" pitchFamily="2" charset="2"/>
              <a:buChar char="-"/>
            </a:pPr>
            <a:r>
              <a:rPr lang="de-DE" dirty="0"/>
              <a:t>Wichtig um Aussagen über die Praktische Relevanz der Ergebnisse treffen zu können</a:t>
            </a:r>
          </a:p>
          <a:p>
            <a:pPr>
              <a:lnSpc>
                <a:spcPct val="110000"/>
              </a:lnSpc>
              <a:buFont typeface="Symbol" pitchFamily="2" charset="2"/>
              <a:buChar char="-"/>
            </a:pPr>
            <a:r>
              <a:rPr lang="de-DE" dirty="0"/>
              <a:t>Cohens d</a:t>
            </a:r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D501BC-23FA-48D9-A873-534FD2D38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67"/>
          <a:stretch/>
        </p:blipFill>
        <p:spPr>
          <a:xfrm>
            <a:off x="838199" y="4933063"/>
            <a:ext cx="3228324" cy="10715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DDB95C-7014-41B7-8003-A7B2148EB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745" y="4153157"/>
            <a:ext cx="5413467" cy="15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9143"/>
            <a:ext cx="10515600" cy="1325563"/>
          </a:xfrm>
        </p:spPr>
        <p:txBody>
          <a:bodyPr/>
          <a:lstStyle/>
          <a:p>
            <a:r>
              <a:rPr lang="de-DE" dirty="0"/>
              <a:t>Unabhängiger t-test mit SPSS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81" y="1467293"/>
            <a:ext cx="10843437" cy="91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Klicksequenz: Analysieren </a:t>
            </a:r>
            <a:r>
              <a:rPr lang="de-DE" sz="2000" dirty="0">
                <a:sym typeface="Wingdings" pitchFamily="2" charset="2"/>
              </a:rPr>
              <a:t> Mittelwerte vergleichen  t-Test für unabhängige Stichproben </a:t>
            </a:r>
            <a:r>
              <a:rPr lang="de-DE" sz="2000" dirty="0"/>
              <a:t> </a:t>
            </a:r>
          </a:p>
        </p:txBody>
      </p:sp>
      <p:pic>
        <p:nvPicPr>
          <p:cNvPr id="5" name="Grafik 4" descr="Ein Bild, das Screenshot, Computer, Laptop, Tisch enthält.&#10;&#10;Automatisch generierte Beschreibung">
            <a:extLst>
              <a:ext uri="{FF2B5EF4-FFF2-40B4-BE49-F238E27FC236}">
                <a16:creationId xmlns:a16="http://schemas.microsoft.com/office/drawing/2014/main" id="{CF55FCCF-6067-3742-A01C-BC505CD72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66" b="11855"/>
          <a:stretch/>
        </p:blipFill>
        <p:spPr>
          <a:xfrm>
            <a:off x="2354618" y="1956409"/>
            <a:ext cx="7363540" cy="45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3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9143"/>
            <a:ext cx="10515600" cy="1325563"/>
          </a:xfrm>
        </p:spPr>
        <p:txBody>
          <a:bodyPr/>
          <a:lstStyle/>
          <a:p>
            <a:r>
              <a:rPr lang="de-DE" dirty="0"/>
              <a:t>Unabhängiger t-test mit SPSS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81" y="1467293"/>
            <a:ext cx="10843437" cy="91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Testvariable = interessierendes Merkmal </a:t>
            </a:r>
          </a:p>
          <a:p>
            <a:pPr marL="0" indent="0">
              <a:buNone/>
            </a:pPr>
            <a:r>
              <a:rPr lang="de-DE" sz="2000" dirty="0"/>
              <a:t>Gruppierungsvariable = z.B. Geschlecht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E00F349-7B20-6E49-B41F-3D0269DAF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3" t="19163" r="10927" b="13009"/>
          <a:stretch/>
        </p:blipFill>
        <p:spPr>
          <a:xfrm>
            <a:off x="674281" y="3182723"/>
            <a:ext cx="4353339" cy="2578086"/>
          </a:xfrm>
          <a:prstGeom prst="rect">
            <a:avLst/>
          </a:prstGeom>
        </p:spPr>
      </p:pic>
      <p:pic>
        <p:nvPicPr>
          <p:cNvPr id="8" name="Grafik 7" descr="Ein Bild, das Screenshot, Straße, Monitor, Telefon enthält.&#10;&#10;Automatisch generierte Beschreibung">
            <a:extLst>
              <a:ext uri="{FF2B5EF4-FFF2-40B4-BE49-F238E27FC236}">
                <a16:creationId xmlns:a16="http://schemas.microsoft.com/office/drawing/2014/main" id="{B4E4C76D-83F0-9944-83C0-72DE1557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317" y="3284316"/>
            <a:ext cx="3302000" cy="2374900"/>
          </a:xfrm>
          <a:prstGeom prst="rect">
            <a:avLst/>
          </a:prstGeom>
        </p:spPr>
      </p:pic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D9CC5CE7-0F0A-7D40-AA45-BAB4327A57F9}"/>
              </a:ext>
            </a:extLst>
          </p:cNvPr>
          <p:cNvSpPr/>
          <p:nvPr/>
        </p:nvSpPr>
        <p:spPr>
          <a:xfrm>
            <a:off x="5350564" y="4671391"/>
            <a:ext cx="1490870" cy="536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23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9143"/>
            <a:ext cx="10515600" cy="1325563"/>
          </a:xfrm>
        </p:spPr>
        <p:txBody>
          <a:bodyPr/>
          <a:lstStyle/>
          <a:p>
            <a:r>
              <a:rPr lang="de-DE" dirty="0"/>
              <a:t>Unabhängiger t-test mit SPSS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1" y="1004684"/>
            <a:ext cx="7617638" cy="74612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sz="2000" dirty="0"/>
              <a:t>Gruppenstatistik</a:t>
            </a:r>
            <a:r>
              <a:rPr lang="de-DE" dirty="0"/>
              <a:t>: Tendenz der Mittelwerte ablesbar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5A74AD3-3841-A94D-8931-7D8A3641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77000"/>
            <a:ext cx="7289800" cy="1462087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9F90C86-C12B-994B-8A5B-E468C8D0CA4F}"/>
              </a:ext>
            </a:extLst>
          </p:cNvPr>
          <p:cNvSpPr txBox="1">
            <a:spLocks/>
          </p:cNvSpPr>
          <p:nvPr/>
        </p:nvSpPr>
        <p:spPr>
          <a:xfrm>
            <a:off x="510361" y="3429000"/>
            <a:ext cx="10843437" cy="533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DE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sz="6000" dirty="0"/>
              <a:t>2. </a:t>
            </a:r>
            <a:r>
              <a:rPr lang="de-DE" sz="6000" dirty="0" err="1"/>
              <a:t>Levene</a:t>
            </a:r>
            <a:r>
              <a:rPr lang="de-DE" sz="6000" dirty="0"/>
              <a:t>-Test und unabhängiger t-Test 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F78512F-5A90-8944-870F-7BEAFD771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99"/>
          <a:stretch/>
        </p:blipFill>
        <p:spPr>
          <a:xfrm>
            <a:off x="709612" y="3962805"/>
            <a:ext cx="10109417" cy="1666471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A8CF9E-A885-9D46-A5FA-AB1FDBBA240C}"/>
              </a:ext>
            </a:extLst>
          </p:cNvPr>
          <p:cNvSpPr txBox="1">
            <a:spLocks/>
          </p:cNvSpPr>
          <p:nvPr/>
        </p:nvSpPr>
        <p:spPr>
          <a:xfrm>
            <a:off x="709612" y="5739219"/>
            <a:ext cx="10843437" cy="746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DE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sz="2000" dirty="0" err="1"/>
              <a:t>Cohen‘s</a:t>
            </a:r>
            <a:r>
              <a:rPr lang="de-DE" sz="2000" dirty="0"/>
              <a:t> d von Hand berechnen: </a:t>
            </a:r>
          </a:p>
        </p:txBody>
      </p:sp>
      <p:pic>
        <p:nvPicPr>
          <p:cNvPr id="12" name="Grafik 1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615805F-9819-8241-A5A5-90F827D23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772" y="5739219"/>
            <a:ext cx="1925115" cy="9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60" y="1887279"/>
            <a:ext cx="10308279" cy="3083441"/>
          </a:xfrm>
        </p:spPr>
        <p:txBody>
          <a:bodyPr>
            <a:normAutofit/>
          </a:bodyPr>
          <a:lstStyle/>
          <a:p>
            <a:pPr algn="ctr"/>
            <a:r>
              <a:rPr lang="de-DE" dirty="0" err="1"/>
              <a:t>Datensatz_unabhängig</a:t>
            </a:r>
            <a:r>
              <a:rPr lang="de-DE" dirty="0"/>
              <a:t> + </a:t>
            </a:r>
            <a:r>
              <a:rPr lang="de-DE" dirty="0" err="1"/>
              <a:t>Aufgabe_unabhängig</a:t>
            </a:r>
            <a:r>
              <a:rPr lang="de-DE" dirty="0"/>
              <a:t> auf Methodenlehre herunterladen </a:t>
            </a:r>
          </a:p>
        </p:txBody>
      </p:sp>
    </p:spTree>
    <p:extLst>
      <p:ext uri="{BB962C8B-B14F-4D97-AF65-F5344CB8AC3E}">
        <p14:creationId xmlns:p14="http://schemas.microsoft.com/office/powerpoint/2010/main" val="373126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3D0888-CABC-44E5-9EDD-95EEF05D2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Abhängiger t-Test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D7F46F6-4DFF-4AF9-869A-60B8E205B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Verbundener t-Test</a:t>
            </a:r>
          </a:p>
        </p:txBody>
      </p:sp>
    </p:spTree>
    <p:extLst>
      <p:ext uri="{BB962C8B-B14F-4D97-AF65-F5344CB8AC3E}">
        <p14:creationId xmlns:p14="http://schemas.microsoft.com/office/powerpoint/2010/main" val="222193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65"/>
            <a:ext cx="10515600" cy="1325563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Symbol" pitchFamily="2" charset="2"/>
              <a:buChar char="-"/>
            </a:pPr>
            <a:r>
              <a:rPr lang="de-DE" dirty="0"/>
              <a:t>Was ist der t-Test?</a:t>
            </a:r>
          </a:p>
          <a:p>
            <a:pPr>
              <a:lnSpc>
                <a:spcPct val="160000"/>
              </a:lnSpc>
              <a:buFont typeface="Symbol" pitchFamily="2" charset="2"/>
              <a:buChar char="-"/>
            </a:pPr>
            <a:r>
              <a:rPr lang="de-DE" dirty="0"/>
              <a:t>Wiederholung: Statistische Hypothesen </a:t>
            </a:r>
          </a:p>
          <a:p>
            <a:pPr>
              <a:lnSpc>
                <a:spcPct val="160000"/>
              </a:lnSpc>
              <a:buFont typeface="Symbol" pitchFamily="2" charset="2"/>
              <a:buChar char="-"/>
            </a:pPr>
            <a:r>
              <a:rPr lang="de-DE" dirty="0"/>
              <a:t>t-Test für unabhängige Stichproben </a:t>
            </a:r>
          </a:p>
          <a:p>
            <a:pPr lvl="1">
              <a:lnSpc>
                <a:spcPct val="160000"/>
              </a:lnSpc>
            </a:pPr>
            <a:r>
              <a:rPr lang="de-DE" dirty="0"/>
              <a:t>Theorie</a:t>
            </a:r>
          </a:p>
          <a:p>
            <a:pPr lvl="1">
              <a:lnSpc>
                <a:spcPct val="160000"/>
              </a:lnSpc>
            </a:pPr>
            <a:r>
              <a:rPr lang="de-DE" dirty="0"/>
              <a:t>SPSS</a:t>
            </a:r>
          </a:p>
          <a:p>
            <a:pPr lvl="1">
              <a:lnSpc>
                <a:spcPct val="160000"/>
              </a:lnSpc>
            </a:pPr>
            <a:r>
              <a:rPr lang="de-DE" dirty="0"/>
              <a:t>Aufgabe</a:t>
            </a:r>
          </a:p>
          <a:p>
            <a:pPr>
              <a:lnSpc>
                <a:spcPct val="160000"/>
              </a:lnSpc>
              <a:buFont typeface="Symbol" pitchFamily="2" charset="2"/>
              <a:buChar char="-"/>
            </a:pPr>
            <a:r>
              <a:rPr lang="de-DE" dirty="0"/>
              <a:t>t-Test für abhängige Stichproben </a:t>
            </a:r>
          </a:p>
          <a:p>
            <a:pPr lvl="1">
              <a:lnSpc>
                <a:spcPct val="160000"/>
              </a:lnSpc>
            </a:pPr>
            <a:r>
              <a:rPr lang="de-DE" dirty="0"/>
              <a:t>Theorie</a:t>
            </a:r>
          </a:p>
          <a:p>
            <a:pPr lvl="1">
              <a:lnSpc>
                <a:spcPct val="160000"/>
              </a:lnSpc>
            </a:pPr>
            <a:r>
              <a:rPr lang="de-DE" dirty="0"/>
              <a:t>SPSS</a:t>
            </a:r>
          </a:p>
          <a:p>
            <a:pPr lvl="1">
              <a:lnSpc>
                <a:spcPct val="160000"/>
              </a:lnSpc>
            </a:pPr>
            <a:r>
              <a:rPr lang="de-DE" dirty="0"/>
              <a:t>Aufgabe</a:t>
            </a:r>
          </a:p>
        </p:txBody>
      </p:sp>
    </p:spTree>
    <p:extLst>
      <p:ext uri="{BB962C8B-B14F-4D97-AF65-F5344CB8AC3E}">
        <p14:creationId xmlns:p14="http://schemas.microsoft.com/office/powerpoint/2010/main" val="428608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inführung &amp; Verwend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rPr lang="de-DE" dirty="0"/>
              <a:t>t-Test für abhängige Stichproben</a:t>
            </a:r>
            <a:endParaRPr dirty="0"/>
          </a:p>
        </p:txBody>
      </p:sp>
      <p:sp>
        <p:nvSpPr>
          <p:cNvPr id="162" name="VERWENDUNG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Überprüft, ob sich die Mittelwerte zweier abhängiger Stichproben unterscheiden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Messwerte werden paarweise zusammengefasst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dirty="0" err="1"/>
              <a:t>Beispiel</a:t>
            </a:r>
            <a:r>
              <a:rPr dirty="0"/>
              <a:t>: </a:t>
            </a:r>
            <a:endParaRPr lang="de-DE" dirty="0"/>
          </a:p>
          <a:p>
            <a:pPr lvl="1"/>
            <a:r>
              <a:rPr dirty="0" err="1"/>
              <a:t>Wirkung</a:t>
            </a:r>
            <a:r>
              <a:rPr dirty="0"/>
              <a:t> </a:t>
            </a:r>
            <a:r>
              <a:rPr dirty="0" err="1"/>
              <a:t>eines</a:t>
            </a:r>
            <a:r>
              <a:rPr dirty="0"/>
              <a:t> Treatments </a:t>
            </a:r>
            <a:r>
              <a:rPr dirty="0" err="1"/>
              <a:t>messen</a:t>
            </a:r>
            <a:r>
              <a:rPr dirty="0"/>
              <a:t> („</a:t>
            </a:r>
            <a:r>
              <a:rPr dirty="0" err="1"/>
              <a:t>vorher</a:t>
            </a:r>
            <a:r>
              <a:rPr dirty="0"/>
              <a:t> - </a:t>
            </a:r>
            <a:r>
              <a:rPr dirty="0" err="1"/>
              <a:t>nachher</a:t>
            </a:r>
            <a:r>
              <a:rPr dirty="0"/>
              <a:t>“</a:t>
            </a:r>
            <a:r>
              <a:rPr lang="de-DE" dirty="0"/>
              <a:t> Vergleich)</a:t>
            </a:r>
            <a:r>
              <a:rPr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dirty="0"/>
              <a:t> </a:t>
            </a:r>
            <a:r>
              <a:rPr b="1" dirty="0" err="1">
                <a:latin typeface="Avenir Heavy"/>
                <a:ea typeface="Avenir Heavy"/>
                <a:cs typeface="Avenir Heavy"/>
                <a:sym typeface="Avenir Heavy"/>
              </a:rPr>
              <a:t>zeitliche</a:t>
            </a:r>
            <a:r>
              <a:rPr b="1" dirty="0"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b="1" dirty="0" err="1">
                <a:latin typeface="Avenir Heavy"/>
                <a:ea typeface="Avenir Heavy"/>
                <a:cs typeface="Avenir Heavy"/>
                <a:sym typeface="Avenir Heavy"/>
              </a:rPr>
              <a:t>Trennung</a:t>
            </a:r>
            <a:endParaRPr b="1" dirty="0">
              <a:latin typeface="Avenir Heavy"/>
              <a:ea typeface="Avenir Heavy"/>
              <a:cs typeface="Avenir Heavy"/>
              <a:sym typeface="Avenir Heavy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63" name="Text"/>
          <p:cNvSpPr txBox="1"/>
          <p:nvPr/>
        </p:nvSpPr>
        <p:spPr>
          <a:xfrm>
            <a:off x="1997274" y="928688"/>
            <a:ext cx="8197453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>
              <a:defRPr sz="2600" cap="all" spc="234">
                <a:latin typeface="+mn-lt"/>
                <a:ea typeface="+mn-ea"/>
                <a:cs typeface="+mn-cs"/>
                <a:sym typeface="Futura"/>
              </a:defRPr>
            </a:pPr>
            <a:endParaRPr sz="1828"/>
          </a:p>
        </p:txBody>
      </p:sp>
      <p:sp>
        <p:nvSpPr>
          <p:cNvPr id="164" name="abhängiger t-Test für zwei Stichproben"/>
          <p:cNvSpPr txBox="1"/>
          <p:nvPr/>
        </p:nvSpPr>
        <p:spPr>
          <a:xfrm>
            <a:off x="1997274" y="928687"/>
            <a:ext cx="8125926" cy="373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>
              <a:defRPr sz="2600" cap="all" spc="234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endParaRPr sz="1828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5693C-95FB-45FE-9A38-1F9636F9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F1360A-5B13-4324-BE81-2F97F3FB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Messwiederholung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Geschwister- oder Ehepaare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Parallelisierung</a:t>
            </a:r>
          </a:p>
        </p:txBody>
      </p:sp>
    </p:spTree>
    <p:extLst>
      <p:ext uri="{BB962C8B-B14F-4D97-AF65-F5344CB8AC3E}">
        <p14:creationId xmlns:p14="http://schemas.microsoft.com/office/powerpoint/2010/main" val="313486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CC10A-E1EB-4C89-91A5-80829163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15C29D-D5D1-4431-8B5D-7E43005B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Messungen müssen unabhängig sein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Differenzen der Messwerte sollen normalverteilt sein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Anzahl der Datenpunkte in beiden Stichproben MUSS identisch sein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Variable muss mindestens intervallskaliert sein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Messzeitpunkte müssen abhängig sein</a:t>
            </a:r>
            <a:endParaRPr lang="de-DE" baseline="-25000" dirty="0"/>
          </a:p>
          <a:p>
            <a:pPr marL="0" indent="0">
              <a:buNone/>
            </a:pP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26991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49BA7-4BAD-4EF9-9F4A-6207D575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wird getestet?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B3F0B6-CEBD-4C67-ADCF-C4BCE58A3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Stammen die Stichproben aus derselben Population?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Ja = Unterschied beruht auf Zufall ( µ</a:t>
            </a:r>
            <a:r>
              <a:rPr lang="de-DE" baseline="-25000" dirty="0"/>
              <a:t>x1 </a:t>
            </a:r>
            <a:r>
              <a:rPr lang="de-DE" dirty="0"/>
              <a:t>= µ</a:t>
            </a:r>
            <a:r>
              <a:rPr lang="de-DE" baseline="-25000" dirty="0"/>
              <a:t>x2 </a:t>
            </a:r>
            <a:r>
              <a:rPr lang="de-DE" dirty="0"/>
              <a:t>= µ )</a:t>
            </a:r>
            <a:endParaRPr lang="de-DE" baseline="-25000" dirty="0"/>
          </a:p>
          <a:p>
            <a:pPr lvl="1"/>
            <a:r>
              <a:rPr lang="de-DE" dirty="0"/>
              <a:t>Nein = Wir haben zwei Stichproben aus zwei Populationen</a:t>
            </a:r>
          </a:p>
          <a:p>
            <a:pPr lvl="1"/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Hat das Treatment eine Wirkung?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err="1">
                <a:sym typeface="Wingdings" panose="05000000000000000000" pitchFamily="2" charset="2"/>
              </a:rPr>
              <a:t>Bsp</a:t>
            </a:r>
            <a:r>
              <a:rPr lang="de-DE" dirty="0">
                <a:sym typeface="Wingdings" panose="05000000000000000000" pitchFamily="2" charset="2"/>
              </a:rPr>
              <a:t>: Medikament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66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02615-112E-4E57-9FD6-0291F365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F6075E-8014-4A0E-BAA7-2ABD1F24C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Symbol" panose="05050102010706020507" pitchFamily="18" charset="2"/>
                  <a:buChar char="-"/>
                </a:pPr>
                <a:r>
                  <a:rPr lang="de-DE" dirty="0"/>
                  <a:t>Mittelwertdifferenz bilden</a:t>
                </a:r>
              </a:p>
              <a:p>
                <a:pPr lvl="1"/>
                <a:r>
                  <a:rPr lang="de-DE" sz="2600" dirty="0"/>
                  <a:t>x̅2 - x̅ 1 </a:t>
                </a:r>
                <a:r>
                  <a:rPr lang="de-DE" sz="2600" dirty="0">
                    <a:sym typeface="Wingdings" panose="05000000000000000000" pitchFamily="2" charset="2"/>
                  </a:rPr>
                  <a:t>= </a:t>
                </a:r>
                <a:r>
                  <a:rPr lang="el-GR" dirty="0"/>
                  <a:t>Δ</a:t>
                </a:r>
                <a:r>
                  <a:rPr lang="de-DE" dirty="0"/>
                  <a:t> x̅</a:t>
                </a:r>
                <a:endParaRPr lang="de-DE" baseline="-25000" dirty="0"/>
              </a:p>
              <a:p>
                <a:pPr>
                  <a:buFont typeface="Symbol" panose="05050102010706020507" pitchFamily="18" charset="2"/>
                  <a:buChar char="-"/>
                </a:pPr>
                <a:r>
                  <a:rPr lang="de-DE" dirty="0"/>
                  <a:t>Differenz von x̅ und µ bilden um unter Annahme der Nullhypothese zu testen</a:t>
                </a:r>
              </a:p>
              <a:p>
                <a:pPr lvl="1"/>
                <a:r>
                  <a:rPr lang="de-DE" sz="2600" dirty="0"/>
                  <a:t>Frage:	Ist der Mittelwertsunterschied </a:t>
                </a:r>
                <a:r>
                  <a:rPr lang="de-DE" sz="2600" b="1" dirty="0"/>
                  <a:t>Zufall</a:t>
                </a:r>
                <a:r>
                  <a:rPr lang="de-DE" sz="2600" dirty="0"/>
                  <a:t> oder handelt es sich um einen 		</a:t>
                </a:r>
                <a:r>
                  <a:rPr lang="de-DE" sz="2600" b="1" dirty="0"/>
                  <a:t>systematischen Effekt</a:t>
                </a:r>
                <a:r>
                  <a:rPr lang="de-DE" sz="2600" dirty="0"/>
                  <a:t>?</a:t>
                </a:r>
              </a:p>
              <a:p>
                <a:pPr marL="0" indent="0">
                  <a:buNone/>
                </a:pPr>
                <a:r>
                  <a:rPr lang="de-DE" sz="2600" dirty="0">
                    <a:sym typeface="Wingdings" panose="05000000000000000000" pitchFamily="2" charset="2"/>
                  </a:rPr>
                  <a:t></a:t>
                </a:r>
                <a:r>
                  <a:rPr lang="de-DE" sz="2600" dirty="0"/>
                  <a:t>Es bildet sich eine Datenreihe, die lediglich aus Mittelwertdifferenzen besteht</a:t>
                </a:r>
              </a:p>
              <a:p>
                <a:pPr>
                  <a:buFont typeface="Symbol" panose="05050102010706020507" pitchFamily="18" charset="2"/>
                  <a:buChar char="-"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Wir bilden einen MW der Mittelwertdifferenzen</a:t>
                </a:r>
              </a:p>
              <a:p>
                <a:pPr marL="0" indent="0">
                  <a:buNone/>
                </a:pPr>
                <a:r>
                  <a:rPr lang="de-DE" dirty="0"/>
                  <a:t>→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F6075E-8014-4A0E-BAA7-2ABD1F24C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3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7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58A0-2DFE-44B7-913D-00B0EF36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brauchen den Erwartungswert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47505-E5DB-45ED-8B56-E9C1E256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Idee: Kommen Stichproben aus DERSELBEN Population, ist die erwartete Differenz zwischen x̅  und µ = 0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Nun können wir genauso vorgehen wie beim unabhängigen t-Test</a:t>
            </a:r>
          </a:p>
          <a:p>
            <a:pPr marL="0" indent="0">
              <a:buNone/>
            </a:pPr>
            <a:r>
              <a:rPr lang="de-DE" dirty="0"/>
              <a:t>und berechnen die Prüfgröße t</a:t>
            </a:r>
          </a:p>
          <a:p>
            <a:pPr lvl="1"/>
            <a:r>
              <a:rPr lang="de-DE" dirty="0"/>
              <a:t>diese kann in die Verteilung eingesetzt werden um eine 	Wahrscheinlichkeit p zu erhalten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Ist der Unterschied zwischen den Stichproben signifikant?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14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PSS - SPICK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SPSS - SPICKER</a:t>
            </a:r>
          </a:p>
        </p:txBody>
      </p:sp>
      <p:sp>
        <p:nvSpPr>
          <p:cNvPr id="178" name="im folgenden Dialogfeld die zu vergleichenden Variablen als „Paare“ angeben"/>
          <p:cNvSpPr txBox="1">
            <a:spLocks noGrp="1"/>
          </p:cNvSpPr>
          <p:nvPr>
            <p:ph type="body" idx="1"/>
          </p:nvPr>
        </p:nvSpPr>
        <p:spPr>
          <a:xfrm>
            <a:off x="1997274" y="5015489"/>
            <a:ext cx="8197453" cy="11995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0378" indent="-230378" defTabSz="276453">
              <a:spcBef>
                <a:spcPts val="2039"/>
              </a:spcBef>
              <a:defRPr sz="2408" spc="48"/>
            </a:pPr>
            <a:endParaRPr dirty="0"/>
          </a:p>
        </p:txBody>
      </p:sp>
      <p:pic>
        <p:nvPicPr>
          <p:cNvPr id="179" name="Bild" descr="Bild"/>
          <p:cNvPicPr>
            <a:picLocks noChangeAspect="1"/>
          </p:cNvPicPr>
          <p:nvPr/>
        </p:nvPicPr>
        <p:blipFill rotWithShape="1">
          <a:blip r:embed="rId2"/>
          <a:srcRect l="4558" r="3342" b="6579"/>
          <a:stretch/>
        </p:blipFill>
        <p:spPr>
          <a:xfrm>
            <a:off x="191385" y="1842511"/>
            <a:ext cx="6054177" cy="266539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chemeClr val="bg1">
                <a:alpha val="75000"/>
              </a:schemeClr>
            </a:outerShdw>
          </a:effectLst>
        </p:spPr>
      </p:pic>
      <p:pic>
        <p:nvPicPr>
          <p:cNvPr id="3" name="Grafik 2" descr="Ein Bild, das Screenshot, Monitor, sitzend, Telefon enthält.&#10;&#10;Automatisch generierte Beschreibung">
            <a:extLst>
              <a:ext uri="{FF2B5EF4-FFF2-40B4-BE49-F238E27FC236}">
                <a16:creationId xmlns:a16="http://schemas.microsoft.com/office/drawing/2014/main" id="{A651E25F-674C-4058-9128-850A66CD6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47" y="1842511"/>
            <a:ext cx="5108237" cy="26653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PSS - ausgabe"/>
          <p:cNvSpPr txBox="1"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452627">
              <a:defRPr sz="3959" spc="79"/>
            </a:lvl1pPr>
          </a:lstStyle>
          <a:p>
            <a:pPr algn="ctr" defTabSz="914400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SPSS - Ausgabe</a:t>
            </a:r>
          </a:p>
        </p:txBody>
      </p:sp>
      <p:pic>
        <p:nvPicPr>
          <p:cNvPr id="182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23" y="1481029"/>
            <a:ext cx="8581153" cy="444074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AF71713-4725-4954-B4BE-2BA354580E24}"/>
              </a:ext>
            </a:extLst>
          </p:cNvPr>
          <p:cNvSpPr/>
          <p:nvPr/>
        </p:nvSpPr>
        <p:spPr>
          <a:xfrm>
            <a:off x="2158409" y="3625702"/>
            <a:ext cx="8102010" cy="542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EF480A-2F0E-496D-A1A3-048C0061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0336"/>
            <a:ext cx="10515600" cy="2659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dirty="0" err="1"/>
              <a:t>Datensatz_abhängig</a:t>
            </a:r>
            <a:r>
              <a:rPr lang="de-DE" dirty="0"/>
              <a:t> auf Methodenlehre herunterladen und zweites Blatt der Aufgaben öffnen 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505821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050" y="2766218"/>
            <a:ext cx="2171700" cy="1325563"/>
          </a:xfrm>
        </p:spPr>
        <p:txBody>
          <a:bodyPr/>
          <a:lstStyle/>
          <a:p>
            <a:r>
              <a:rPr lang="de-DE" dirty="0"/>
              <a:t>Fragen? </a:t>
            </a:r>
          </a:p>
        </p:txBody>
      </p:sp>
    </p:spTree>
    <p:extLst>
      <p:ext uri="{BB962C8B-B14F-4D97-AF65-F5344CB8AC3E}">
        <p14:creationId xmlns:p14="http://schemas.microsoft.com/office/powerpoint/2010/main" val="376645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der t-Test?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Symbol" pitchFamily="2" charset="2"/>
              <a:buChar char="-"/>
            </a:pPr>
            <a:r>
              <a:rPr lang="de-DE" b="1" dirty="0"/>
              <a:t>Fragestellung</a:t>
            </a:r>
            <a:r>
              <a:rPr lang="de-DE" dirty="0"/>
              <a:t>: Unterscheiden sich zwei Stichproben hinsichtlich eines interessierenden Merkmals? </a:t>
            </a:r>
          </a:p>
          <a:p>
            <a:pPr>
              <a:lnSpc>
                <a:spcPct val="150000"/>
              </a:lnSpc>
              <a:buFont typeface="Symbol" pitchFamily="2" charset="2"/>
              <a:buChar char="-"/>
            </a:pPr>
            <a:r>
              <a:rPr lang="de-DE" b="1" dirty="0"/>
              <a:t>Vorgehen</a:t>
            </a:r>
            <a:r>
              <a:rPr lang="de-DE" dirty="0"/>
              <a:t>: Vergleich von Mittelwerten </a:t>
            </a:r>
            <a:r>
              <a:rPr lang="de-DE" dirty="0">
                <a:sym typeface="Wingdings" pitchFamily="2" charset="2"/>
              </a:rPr>
              <a:t>- Unterschied durch systematischen Effekt oder Zufall? </a:t>
            </a:r>
          </a:p>
          <a:p>
            <a:pPr>
              <a:lnSpc>
                <a:spcPct val="150000"/>
              </a:lnSpc>
              <a:buFont typeface="Symbol" pitchFamily="2" charset="2"/>
              <a:buChar char="-"/>
            </a:pPr>
            <a:r>
              <a:rPr lang="de-DE" b="1" dirty="0">
                <a:sym typeface="Wingdings" pitchFamily="2" charset="2"/>
              </a:rPr>
              <a:t>Entscheidung</a:t>
            </a:r>
            <a:r>
              <a:rPr lang="de-DE" dirty="0">
                <a:sym typeface="Wingdings" pitchFamily="2" charset="2"/>
              </a:rPr>
              <a:t>: Stammen die Gruppen aus derselben oder aus unterschiedlichen Populationen?</a:t>
            </a:r>
          </a:p>
          <a:p>
            <a:pPr>
              <a:lnSpc>
                <a:spcPct val="150000"/>
              </a:lnSpc>
              <a:buFont typeface="Symbol" pitchFamily="2" charset="2"/>
              <a:buChar char="-"/>
            </a:pPr>
            <a:r>
              <a:rPr lang="de-DE" b="1" dirty="0">
                <a:sym typeface="Wingdings" pitchFamily="2" charset="2"/>
              </a:rPr>
              <a:t>Nutzen</a:t>
            </a:r>
            <a:r>
              <a:rPr lang="de-DE" dirty="0">
                <a:sym typeface="Wingdings" pitchFamily="2" charset="2"/>
              </a:rPr>
              <a:t>: Überprüfung aufgestellter Unterschiedshypothesen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8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2A08FBF-6AFC-AA44-BE74-2F750522E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336" y="215900"/>
            <a:ext cx="8337550" cy="2958485"/>
          </a:xfrm>
        </p:spPr>
      </p:pic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378E3CE-82A1-9B42-9712-B548D2D6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6" y="3429000"/>
            <a:ext cx="7380515" cy="33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454" y="564196"/>
            <a:ext cx="5058257" cy="882219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/>
              <a:t>Mittelwertsvergleiche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E7CE81-B227-BA4C-AFF0-CF7050149AA2}"/>
              </a:ext>
            </a:extLst>
          </p:cNvPr>
          <p:cNvSpPr/>
          <p:nvPr/>
        </p:nvSpPr>
        <p:spPr>
          <a:xfrm>
            <a:off x="4158959" y="4006734"/>
            <a:ext cx="3248891" cy="1011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Unabhängiger t-Test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60FA46-61E1-9143-B870-24C189FA4396}"/>
              </a:ext>
            </a:extLst>
          </p:cNvPr>
          <p:cNvSpPr/>
          <p:nvPr/>
        </p:nvSpPr>
        <p:spPr>
          <a:xfrm>
            <a:off x="7987627" y="4006734"/>
            <a:ext cx="3248891" cy="1011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Abhängiger t-Test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64D2977-C457-BC47-89D9-2CA9B12B9798}"/>
              </a:ext>
            </a:extLst>
          </p:cNvPr>
          <p:cNvCxnSpPr>
            <a:cxnSpLocks/>
          </p:cNvCxnSpPr>
          <p:nvPr/>
        </p:nvCxnSpPr>
        <p:spPr>
          <a:xfrm flipH="1">
            <a:off x="5783404" y="1510420"/>
            <a:ext cx="1" cy="231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E030349-4837-C443-8224-4E27E1377FEA}"/>
              </a:ext>
            </a:extLst>
          </p:cNvPr>
          <p:cNvCxnSpPr>
            <a:cxnSpLocks/>
          </p:cNvCxnSpPr>
          <p:nvPr/>
        </p:nvCxnSpPr>
        <p:spPr>
          <a:xfrm>
            <a:off x="7325591" y="1537855"/>
            <a:ext cx="2286481" cy="2285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1A59EA2C-0ED2-7B4D-9855-3434AA5FF045}"/>
              </a:ext>
            </a:extLst>
          </p:cNvPr>
          <p:cNvSpPr txBox="1"/>
          <p:nvPr/>
        </p:nvSpPr>
        <p:spPr>
          <a:xfrm>
            <a:off x="4447095" y="2496511"/>
            <a:ext cx="267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Vergleich verschiedener </a:t>
            </a:r>
          </a:p>
          <a:p>
            <a:pPr algn="ctr"/>
            <a:r>
              <a:rPr lang="de-DE" dirty="0"/>
              <a:t>Stichproben 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FFD622-3992-414E-B79B-838DEF02346E}"/>
              </a:ext>
            </a:extLst>
          </p:cNvPr>
          <p:cNvSpPr txBox="1"/>
          <p:nvPr/>
        </p:nvSpPr>
        <p:spPr>
          <a:xfrm>
            <a:off x="8279711" y="2496510"/>
            <a:ext cx="240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Vergleich selber </a:t>
            </a:r>
          </a:p>
          <a:p>
            <a:pPr algn="ctr"/>
            <a:r>
              <a:rPr lang="de-DE" dirty="0"/>
              <a:t>Stichprobe (Messwiederholung) 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099EE3C-62AD-DC4A-BBEF-F1B0D597BD2B}"/>
              </a:ext>
            </a:extLst>
          </p:cNvPr>
          <p:cNvCxnSpPr/>
          <p:nvPr/>
        </p:nvCxnSpPr>
        <p:spPr>
          <a:xfrm flipH="1">
            <a:off x="1954738" y="1634973"/>
            <a:ext cx="2036618" cy="206432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94547468-B218-6B49-B06C-1DCBD7BE172B}"/>
              </a:ext>
            </a:extLst>
          </p:cNvPr>
          <p:cNvSpPr/>
          <p:nvPr/>
        </p:nvSpPr>
        <p:spPr>
          <a:xfrm>
            <a:off x="330292" y="4006734"/>
            <a:ext cx="3248891" cy="10113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 Stichproben t-Test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B3926A4-98AE-5F4E-B2F3-120ABC8923EB}"/>
              </a:ext>
            </a:extLst>
          </p:cNvPr>
          <p:cNvSpPr txBox="1"/>
          <p:nvPr/>
        </p:nvSpPr>
        <p:spPr>
          <a:xfrm>
            <a:off x="964332" y="2496509"/>
            <a:ext cx="269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Vergleich mit gegebenem Erwartungswert </a:t>
            </a:r>
          </a:p>
        </p:txBody>
      </p:sp>
    </p:spTree>
    <p:extLst>
      <p:ext uri="{BB962C8B-B14F-4D97-AF65-F5344CB8AC3E}">
        <p14:creationId xmlns:p14="http://schemas.microsoft.com/office/powerpoint/2010/main" val="65493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Hypothesen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83" y="1596821"/>
            <a:ext cx="11535697" cy="5032375"/>
          </a:xfrm>
        </p:spPr>
        <p:txBody>
          <a:bodyPr>
            <a:normAutofit fontScale="92500" lnSpcReduction="10000"/>
          </a:bodyPr>
          <a:lstStyle/>
          <a:p>
            <a:pPr>
              <a:buFont typeface="Symbol" pitchFamily="2" charset="2"/>
              <a:buChar char="-"/>
            </a:pPr>
            <a:r>
              <a:rPr lang="de-DE" dirty="0"/>
              <a:t>Ausgangspunkt: Inhaltlich Hypothese </a:t>
            </a:r>
            <a:r>
              <a:rPr lang="de-DE" dirty="0">
                <a:sym typeface="Wingdings" pitchFamily="2" charset="2"/>
              </a:rPr>
              <a:t> Statistische Hypothese </a:t>
            </a:r>
          </a:p>
          <a:p>
            <a:pPr>
              <a:buFont typeface="Symbol" pitchFamily="2" charset="2"/>
              <a:buChar char="-"/>
            </a:pPr>
            <a:endParaRPr lang="de-DE" dirty="0"/>
          </a:p>
          <a:p>
            <a:pPr>
              <a:buFont typeface="Symbol" pitchFamily="2" charset="2"/>
              <a:buChar char="-"/>
            </a:pPr>
            <a:r>
              <a:rPr lang="de-DE" dirty="0"/>
              <a:t>Nullhypothese </a:t>
            </a:r>
          </a:p>
          <a:p>
            <a:pPr lvl="1"/>
            <a:r>
              <a:rPr lang="de-DE" dirty="0"/>
              <a:t>Bekannter Zustand</a:t>
            </a:r>
          </a:p>
          <a:p>
            <a:pPr lvl="1"/>
            <a:r>
              <a:rPr lang="de-DE" dirty="0"/>
              <a:t>H0: µ1 = µ2</a:t>
            </a:r>
          </a:p>
          <a:p>
            <a:pPr lvl="1"/>
            <a:r>
              <a:rPr lang="de-DE" dirty="0"/>
              <a:t>Empirische Mittelwerte stammen aus derselben Population</a:t>
            </a:r>
          </a:p>
          <a:p>
            <a:pPr lvl="1">
              <a:buFont typeface="Symbol" pitchFamily="2" charset="2"/>
              <a:buChar char="-"/>
            </a:pPr>
            <a:endParaRPr lang="de-DE" dirty="0"/>
          </a:p>
          <a:p>
            <a:pPr>
              <a:buFont typeface="Symbol" pitchFamily="2" charset="2"/>
              <a:buChar char="-"/>
            </a:pPr>
            <a:r>
              <a:rPr lang="de-DE" dirty="0"/>
              <a:t>Alternativhypothese </a:t>
            </a:r>
          </a:p>
          <a:p>
            <a:pPr lvl="1"/>
            <a:r>
              <a:rPr lang="de-DE" dirty="0"/>
              <a:t>Neuer Zustand </a:t>
            </a:r>
          </a:p>
          <a:p>
            <a:pPr lvl="1"/>
            <a:r>
              <a:rPr lang="de-DE" dirty="0"/>
              <a:t>H1: µ1 ≠ µ2</a:t>
            </a:r>
          </a:p>
          <a:p>
            <a:pPr lvl="1"/>
            <a:r>
              <a:rPr lang="de-DE" dirty="0"/>
              <a:t>Empirische Mittelwerte stammen aus verschiedenen Populationen </a:t>
            </a:r>
          </a:p>
          <a:p>
            <a:pPr marL="457200" lvl="1" indent="0">
              <a:buNone/>
            </a:pPr>
            <a:endParaRPr lang="de-DE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T-Test = Entscheidungshilfe zwischen diesen beiden konkurrierenden Hypothesen </a:t>
            </a:r>
          </a:p>
          <a:p>
            <a:pPr lvl="1"/>
            <a:endParaRPr lang="de-DE" dirty="0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2A2FE9A-A49B-5342-BFE7-99768D962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70"/>
          <a:stretch/>
        </p:blipFill>
        <p:spPr>
          <a:xfrm>
            <a:off x="8815292" y="2165277"/>
            <a:ext cx="3376708" cy="38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Gerichtet vs. ungerichtetes Testen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B449B9-2036-E643-B957-3ECB8DE6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2" charset="2"/>
              <a:buChar char="-"/>
            </a:pPr>
            <a:r>
              <a:rPr lang="de-DE" dirty="0"/>
              <a:t>Gerichtet</a:t>
            </a:r>
          </a:p>
          <a:p>
            <a:pPr lvl="1"/>
            <a:r>
              <a:rPr lang="de-DE" dirty="0"/>
              <a:t>Eine Richtung des Effekts ist vorgegeben</a:t>
            </a:r>
          </a:p>
          <a:p>
            <a:pPr lvl="1"/>
            <a:r>
              <a:rPr lang="de-DE" dirty="0"/>
              <a:t>Z.B. besser oder schlechter, also µ1 &gt; µ2 oder µ1 &lt; µ2</a:t>
            </a:r>
          </a:p>
          <a:p>
            <a:pPr lvl="1"/>
            <a:r>
              <a:rPr lang="de-DE" dirty="0"/>
              <a:t>Einseitiges Testen</a:t>
            </a:r>
          </a:p>
          <a:p>
            <a:pPr marL="457200" lvl="1" indent="0">
              <a:buNone/>
            </a:pPr>
            <a:endParaRPr lang="de-DE" dirty="0"/>
          </a:p>
          <a:p>
            <a:pPr>
              <a:buFont typeface="Symbol" pitchFamily="2" charset="2"/>
              <a:buChar char="-"/>
            </a:pPr>
            <a:r>
              <a:rPr lang="de-DE" dirty="0"/>
              <a:t>Ungerichtet</a:t>
            </a:r>
          </a:p>
          <a:p>
            <a:pPr lvl="1"/>
            <a:r>
              <a:rPr lang="de-DE" dirty="0"/>
              <a:t>Lediglich unterschiedlich</a:t>
            </a:r>
          </a:p>
          <a:p>
            <a:pPr lvl="1"/>
            <a:r>
              <a:rPr lang="de-DE" dirty="0"/>
              <a:t>Ungleich, also µ1 ≠ µ2</a:t>
            </a:r>
          </a:p>
          <a:p>
            <a:pPr lvl="1"/>
            <a:r>
              <a:rPr lang="de-DE" dirty="0"/>
              <a:t>Zweiseitiges Testen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7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60BD178-4ACB-4FC9-9897-C158A276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B55119C-4002-4C33-A41C-16911765A8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8413"/>
          <a:stretch/>
        </p:blipFill>
        <p:spPr>
          <a:xfrm>
            <a:off x="2702720" y="319185"/>
            <a:ext cx="6349258" cy="3901941"/>
          </a:xfrm>
          <a:prstGeom prst="rect">
            <a:avLst/>
          </a:prstGeom>
        </p:spPr>
      </p:pic>
      <p:sp>
        <p:nvSpPr>
          <p:cNvPr id="8" name="AutoShape 2" descr="z_{\alpha/2}">
            <a:extLst>
              <a:ext uri="{FF2B5EF4-FFF2-40B4-BE49-F238E27FC236}">
                <a16:creationId xmlns:a16="http://schemas.microsoft.com/office/drawing/2014/main" id="{35964036-1BF5-4BDE-8FE9-71B7B988D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0400" y="-274638"/>
            <a:ext cx="2952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3" descr="z_{\alpha}">
            <a:extLst>
              <a:ext uri="{FF2B5EF4-FFF2-40B4-BE49-F238E27FC236}">
                <a16:creationId xmlns:a16="http://schemas.microsoft.com/office/drawing/2014/main" id="{D587ACBC-1C2B-4C2E-9041-4BF0F605C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82900" y="-274638"/>
            <a:ext cx="1619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z_{1-\alpha/2}">
            <a:extLst>
              <a:ext uri="{FF2B5EF4-FFF2-40B4-BE49-F238E27FC236}">
                <a16:creationId xmlns:a16="http://schemas.microsoft.com/office/drawing/2014/main" id="{D1001F7E-3A8F-42A9-ADF4-5788A8199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475200" y="-274638"/>
            <a:ext cx="4667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5" descr="z_{1-\alpha/2}">
            <a:extLst>
              <a:ext uri="{FF2B5EF4-FFF2-40B4-BE49-F238E27FC236}">
                <a16:creationId xmlns:a16="http://schemas.microsoft.com/office/drawing/2014/main" id="{0D1D790F-5071-49EF-84C1-272C06E78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6000" y="0"/>
            <a:ext cx="4667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6" descr="z_{\alpha}">
            <a:extLst>
              <a:ext uri="{FF2B5EF4-FFF2-40B4-BE49-F238E27FC236}">
                <a16:creationId xmlns:a16="http://schemas.microsoft.com/office/drawing/2014/main" id="{67979711-AA4E-4AD2-9ADA-A561593DB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7250" y="0"/>
            <a:ext cx="1619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7373F5E-0AA2-4C36-ADE4-0BDA2C318833}"/>
                  </a:ext>
                </a:extLst>
              </p14:cNvPr>
              <p14:cNvContentPartPr/>
              <p14:nvPr/>
            </p14:nvContentPartPr>
            <p14:xfrm>
              <a:off x="4942049" y="4339124"/>
              <a:ext cx="2605265" cy="272226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7373F5E-0AA2-4C36-ADE4-0BDA2C3188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409" y="4321503"/>
                <a:ext cx="2640904" cy="307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1DB7F4C-23CA-44D9-AC6E-8DB96B9C337C}"/>
                  </a:ext>
                </a:extLst>
              </p14:cNvPr>
              <p14:cNvContentPartPr/>
              <p14:nvPr/>
            </p14:nvContentPartPr>
            <p14:xfrm>
              <a:off x="3200400" y="4265188"/>
              <a:ext cx="1265274" cy="248779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1DB7F4C-23CA-44D9-AC6E-8DB96B9C33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1398" y="4256187"/>
                <a:ext cx="1282917" cy="26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2A77ECE-082D-43CB-95C6-C731D3088993}"/>
                  </a:ext>
                </a:extLst>
              </p14:cNvPr>
              <p14:cNvContentPartPr/>
              <p14:nvPr/>
            </p14:nvContentPartPr>
            <p14:xfrm>
              <a:off x="7547314" y="4410147"/>
              <a:ext cx="1394667" cy="233849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2A77ECE-082D-43CB-95C6-C731D30889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38314" y="4401153"/>
                <a:ext cx="1412307" cy="251478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feld 35">
            <a:extLst>
              <a:ext uri="{FF2B5EF4-FFF2-40B4-BE49-F238E27FC236}">
                <a16:creationId xmlns:a16="http://schemas.microsoft.com/office/drawing/2014/main" id="{C0FB5231-206A-4F52-8570-0C515F471D09}"/>
              </a:ext>
            </a:extLst>
          </p:cNvPr>
          <p:cNvSpPr txBox="1"/>
          <p:nvPr/>
        </p:nvSpPr>
        <p:spPr>
          <a:xfrm>
            <a:off x="2451385" y="4823304"/>
            <a:ext cx="24880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Ablehnungsbereich,</a:t>
            </a:r>
          </a:p>
          <a:p>
            <a:r>
              <a:rPr lang="de-DE" dirty="0"/>
              <a:t>Beide Tests suggerieren die Nullhypothese zu verwerfen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4A920C9-F7A5-4A7C-9679-AD218601D6C1}"/>
              </a:ext>
            </a:extLst>
          </p:cNvPr>
          <p:cNvSpPr txBox="1"/>
          <p:nvPr/>
        </p:nvSpPr>
        <p:spPr>
          <a:xfrm>
            <a:off x="4826000" y="4823304"/>
            <a:ext cx="263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Annahmebereich, beide Tests verwerfen die Nullhypothese NICHT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43CCEC9-825F-427B-9D4B-6DFED26150BE}"/>
              </a:ext>
            </a:extLst>
          </p:cNvPr>
          <p:cNvSpPr txBox="1"/>
          <p:nvPr/>
        </p:nvSpPr>
        <p:spPr>
          <a:xfrm>
            <a:off x="7320808" y="4797581"/>
            <a:ext cx="237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Ablehnungsbereich (nur für den zweiseitigen Test)</a:t>
            </a:r>
          </a:p>
        </p:txBody>
      </p:sp>
    </p:spTree>
    <p:extLst>
      <p:ext uri="{BB962C8B-B14F-4D97-AF65-F5344CB8AC3E}">
        <p14:creationId xmlns:p14="http://schemas.microsoft.com/office/powerpoint/2010/main" val="96257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B573EE9-1675-423D-8544-0DC0CD989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Unabhängiger t-Test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DB4E8A80-AFD4-41B1-AC75-E96DFD6C1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90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CE98A-233B-7F4E-9E6A-A58794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t-Test für unabhängige Stichproben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7560F-7A80-0943-AEB6-37F3D7CC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50855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= Vergleich von Mittelwerten zweier unabhängiger Gruppen </a:t>
            </a:r>
          </a:p>
          <a:p>
            <a:pPr>
              <a:lnSpc>
                <a:spcPct val="150000"/>
              </a:lnSpc>
              <a:buFont typeface="Symbol" pitchFamily="2" charset="2"/>
              <a:buChar char="-"/>
            </a:pPr>
            <a:r>
              <a:rPr lang="de-DE" b="1" dirty="0"/>
              <a:t> Voraussetzungen 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Unabhängige Stichproben 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Merkmal intervallskaliert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Merkmal in Population normalverteilt (davon wird ausgegangen)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err="1"/>
              <a:t>Kolmogorov</a:t>
            </a:r>
            <a:r>
              <a:rPr lang="de-DE" dirty="0"/>
              <a:t>-</a:t>
            </a:r>
            <a:r>
              <a:rPr lang="de-DE" dirty="0" err="1"/>
              <a:t>Smirnov</a:t>
            </a:r>
            <a:r>
              <a:rPr lang="de-DE" dirty="0"/>
              <a:t>-Test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Streuungen der Population müssen gleich sein </a:t>
            </a:r>
            <a:r>
              <a:rPr lang="de-DE" dirty="0">
                <a:sym typeface="Wingdings" pitchFamily="2" charset="2"/>
              </a:rPr>
              <a:t>-</a:t>
            </a:r>
            <a:r>
              <a:rPr lang="de-DE" dirty="0"/>
              <a:t> Varianzhomogenität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/>
              <a:t>Levene Test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/>
              <a:t>Hinweis: Stichproben können unterschiedlich groß sein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DE" dirty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57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1138</Words>
  <Application>Microsoft Office PowerPoint</Application>
  <PresentationFormat>Breitbild</PresentationFormat>
  <Paragraphs>197</Paragraphs>
  <Slides>30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Arial</vt:lpstr>
      <vt:lpstr>Avenir Heavy</vt:lpstr>
      <vt:lpstr>Calibri</vt:lpstr>
      <vt:lpstr>Calibri Light</vt:lpstr>
      <vt:lpstr>Cambria Math</vt:lpstr>
      <vt:lpstr>Symbol</vt:lpstr>
      <vt:lpstr>Wingdings</vt:lpstr>
      <vt:lpstr>Office</vt:lpstr>
      <vt:lpstr>t-Test für unabhängige und abhängige Stichproben </vt:lpstr>
      <vt:lpstr>Gliederung</vt:lpstr>
      <vt:lpstr>Was ist der t-Test? </vt:lpstr>
      <vt:lpstr>Mittelwertsvergleiche</vt:lpstr>
      <vt:lpstr>Hypothesen </vt:lpstr>
      <vt:lpstr>Gerichtet vs. ungerichtetes Testen </vt:lpstr>
      <vt:lpstr>PowerPoint-Präsentation</vt:lpstr>
      <vt:lpstr>Unabhängiger t-Test</vt:lpstr>
      <vt:lpstr>t-Test für unabhängige Stichproben </vt:lpstr>
      <vt:lpstr>t-Test für unabhängige Stichproben </vt:lpstr>
      <vt:lpstr>Student‘s t</vt:lpstr>
      <vt:lpstr>Die t-Verteilung </vt:lpstr>
      <vt:lpstr>Bewertung des t-Werts</vt:lpstr>
      <vt:lpstr>Effektgröße</vt:lpstr>
      <vt:lpstr>Unabhängiger t-test mit SPSS </vt:lpstr>
      <vt:lpstr>Unabhängiger t-test mit SPSS </vt:lpstr>
      <vt:lpstr>Unabhängiger t-test mit SPSS </vt:lpstr>
      <vt:lpstr>Datensatz_unabhängig + Aufgabe_unabhängig auf Methodenlehre herunterladen </vt:lpstr>
      <vt:lpstr>Abhängiger t-Test</vt:lpstr>
      <vt:lpstr>t-Test für abhängige Stichproben</vt:lpstr>
      <vt:lpstr>Methoden</vt:lpstr>
      <vt:lpstr>Voraussetzungen</vt:lpstr>
      <vt:lpstr>Was wird getestet?</vt:lpstr>
      <vt:lpstr>Vorgehen</vt:lpstr>
      <vt:lpstr>Wir brauchen den Erwartungswert</vt:lpstr>
      <vt:lpstr>SPSS - SPICKER</vt:lpstr>
      <vt:lpstr>SPSS - Ausgabe</vt:lpstr>
      <vt:lpstr>Datensatz_abhängig auf Methodenlehre herunterladen und zweites Blatt der Aufgaben öffnen </vt:lpstr>
      <vt:lpstr>Fragen?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t-Test für unabhängige und abhängige Stichproben </dc:title>
  <dc:creator>Strolz, Sophia Filomena</dc:creator>
  <cp:lastModifiedBy>Führ, Laura</cp:lastModifiedBy>
  <cp:revision>82</cp:revision>
  <dcterms:created xsi:type="dcterms:W3CDTF">2019-10-22T08:18:35Z</dcterms:created>
  <dcterms:modified xsi:type="dcterms:W3CDTF">2019-11-12T17:14:08Z</dcterms:modified>
</cp:coreProperties>
</file>